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78" r:id="rId4"/>
    <p:sldId id="279" r:id="rId5"/>
    <p:sldId id="280" r:id="rId6"/>
    <p:sldId id="281"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305" r:id="rId26"/>
    <p:sldId id="276" r:id="rId27"/>
    <p:sldId id="277"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round/>
            </a:ln>
          </a:left>
          <a:right>
            <a:ln w="381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40" autoAdjust="0"/>
  </p:normalViewPr>
  <p:slideViewPr>
    <p:cSldViewPr snapToGrid="0">
      <p:cViewPr varScale="1">
        <p:scale>
          <a:sx n="27" d="100"/>
          <a:sy n="27" d="100"/>
        </p:scale>
        <p:origin x="11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jlsp.law.columbia.edu/2020/02/13/inaccessible-pizza-delivery-and-the-future-of-the-ad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theverge.com/2016/3/23/11290200/tay-ai-chatbot-released-microsof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Given that we’re talking about SOFTWARE engineering, it’s particularly useful to consider the closely related ethical problems that arise in civil engineering. Whereas it might be difficult to identify an immediate risk to life from a failure of most software, it is much easier to see how a miscalculation in the design of a building could result in the building to collapse, which would be catastrophic. Professional engineers are required to receive significant training in ethics to ensure that they understand the importance of, above all, ensuring the safety, health and welfare of the public. The building shown on this slide, the Citigroup tower in new york city, provides a particularly interesting case study of ethics in engineering.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381000" y="685800"/>
            <a:ext cx="60960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r>
              <a:rPr lang="en-US" dirty="0"/>
              <a:t>Algorithmic bias is all too easy to introduce - it is often easy to overlook hidden correlations between inputs that we feed into our algorithms and real world attributes. For instance: price discrimination and price steering are techniques that dynamically show a different price for the same good or service to different users. For example: Staples, OfficeMax and </a:t>
            </a:r>
            <a:r>
              <a:rPr lang="en-US" dirty="0" err="1"/>
              <a:t>OfficeDepot</a:t>
            </a:r>
            <a:r>
              <a:rPr lang="en-US" dirty="0"/>
              <a:t> compete to sell the same products to the same customers. If I’m Staples, and I’m trying to draw customers who might otherwise go to one of my competitors, I might say something like… “If you live within 20 miles of OfficeMax or </a:t>
            </a:r>
            <a:r>
              <a:rPr lang="en-US" dirty="0" err="1"/>
              <a:t>OfficeDepot</a:t>
            </a:r>
            <a:r>
              <a:rPr lang="en-US" dirty="0"/>
              <a:t>, you will see a cheaper price, otherwise you’ll see more.” This could let me drive revenues: customers who would have gone to a competitor see my low prices, customers who don’t have an alternative will pay the slightly higher price anyway. </a:t>
            </a:r>
          </a:p>
          <a:p>
            <a:endParaRPr lang="en-US" dirty="0"/>
          </a:p>
          <a:p>
            <a:r>
              <a:rPr lang="en-US" dirty="0"/>
              <a:t>On the surface, this sounds fine. But: what if OfficeMax + </a:t>
            </a:r>
            <a:r>
              <a:rPr lang="en-US" dirty="0" err="1"/>
              <a:t>OfficeDepot</a:t>
            </a:r>
            <a:r>
              <a:rPr lang="en-US" dirty="0"/>
              <a:t> are primarily located in wealthy areas? If so, then our policy is actually saying: on the whole, charge wealthy customers less than poor customers. Whether this is an OK policy or not is a topic for a class on business ethics - what our interest as software engineers is </a:t>
            </a:r>
            <a:r>
              <a:rPr lang="en-US" dirty="0" err="1"/>
              <a:t>is</a:t>
            </a:r>
            <a:r>
              <a:rPr lang="en-US" dirty="0"/>
              <a:t> simply in recognizing that this could be an unintended harm.</a:t>
            </a:r>
          </a:p>
          <a:p>
            <a:pPr>
              <a:lnSpc>
                <a:spcPct val="117999"/>
              </a:lnSpc>
              <a:defRPr sz="2200">
                <a:latin typeface="Helvetica Neue"/>
                <a:ea typeface="Helvetica Neue"/>
                <a:cs typeface="Helvetica Neue"/>
                <a:sym typeface="Helvetica Neue"/>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As we build more and more complex software and in particular, machine learning models, it is also becoming increasingly important to quantify the climate impact of our software. For example, consider training GPT-3, which is the huge text-generation model that lets gmail/google docs auto-complete your sentences and write entire documents for you. The power consumption of the training process was equivalent to driving a car for 435,000 miles. Other studies have pointed out that in training and developing models, there’s often an even greater carbon impact. Again, this is not to say that we shouldn’t create machine learning models, but rather, simply to point out that this may be an unintended harm. </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And Machine Learning is not the only application that uses huge amounts of energy (click)</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Once we recognize the potential for harm, we can consider mitigation steps like locating our data centers in regions that provide for cheap renewable energy and cooling.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There are also very direct ways that we can inadvertently construct software that is not inclusive of all of our users. For instance: is our software accessible to users who have disabilities, such as being blind or low-vision? The Americans with Disabilities Act requires that public places must be accessible to people with disabilities. In 2019 a blind man sued Domino’s for not providing an interface for ordering pizza that was compatible with screen-readers, which is a kind of technology that is key to making computer accessible to the blind. </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Dominos argued that the ADA only applies to physical interactions, since it was written before Internet, so how are we supposed to know what an accessible website is? The question brought before the supreme court, was, basically: do online retailers need to provide an accessible website? Many within the retail and restaurant industries filed amicus briefs backing Domino’s, stressing the “impossibility of guessing what accessibility means in the online environment.” The supreme court found that the ADA applies to websites, too.  We’ll come back to this example in our next lesson.</a:t>
            </a:r>
          </a:p>
          <a:p>
            <a:pPr>
              <a:lnSpc>
                <a:spcPct val="117999"/>
              </a:lnSpc>
              <a:defRPr sz="2200">
                <a:latin typeface="Helvetica Neue"/>
                <a:ea typeface="Helvetica Neue"/>
                <a:cs typeface="Helvetica Neue"/>
                <a:sym typeface="Helvetica Neue"/>
              </a:defRPr>
            </a:pPr>
            <a:endParaRPr/>
          </a:p>
          <a:p>
            <a:pPr>
              <a:lnSpc>
                <a:spcPct val="117999"/>
              </a:lnSpc>
              <a:defRPr sz="2200" u="sng">
                <a:solidFill>
                  <a:srgbClr val="0000FF"/>
                </a:solidFill>
                <a:latin typeface="Helvetica Neue"/>
                <a:ea typeface="Helvetica Neue"/>
                <a:cs typeface="Helvetica Neue"/>
                <a:sym typeface="Helvetica Neue"/>
              </a:defRPr>
            </a:pPr>
            <a:r>
              <a:rPr>
                <a:uFill>
                  <a:solidFill>
                    <a:srgbClr val="0000FF"/>
                  </a:solidFill>
                </a:uFill>
                <a:hlinkClick r:id="rId3"/>
              </a:rPr>
              <a:t>http://jlsp.law.columbia.edu/2020/02/13/inaccessible-pizza-delivery-and-the-future-of-the-ada/</a:t>
            </a:r>
            <a:r>
              <a:rPr u="none">
                <a:solidFill>
                  <a:srgbClr val="000000"/>
                </a:solidFill>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It’s hard to talk about engineering equitable software and not bring up the Volkswagen emissions testing defeat device. If you’re not familiar with this scandal: cars are held to a particular emissions standard. Particularly in diesel cars, reducing emissions often tracks with reducing performance. Again, the question of “how much emissions are too much, if any” is out of scope for this discussion, and instead, we’re focusing on the regulations that existed at the time of this scandal. Cars are tested for this emissions standard in off-road simulators, where they can be easily hooked up to equipment that directly measures their emissions. Volkswagen’s engine control unit had customized software to detect when the car was under an emissions test and tune the engine to reduce performance and emissions, resulting in emissions tests that significantly under-represented the actual emissions of the vehicle. (Click) This software mislead regulators and consumers, and ultimately Volkswagen agreed to spend $14.7 billion in a settlement, and was subject to significant public relations damage.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As a case example of bias as the default, consider this incident from 2015, when google released a new photo tagging feature in Google Photos, which was prone to misidentify black people in photographs as gorillas. How did this happen? Image recognition algorithm depend on being supplied a proper (complete) dataset - clearly an incomplete dataset, not representative of entire population. Why didn’t this come up in internal testing? To the extent that Google has a diverse development team today, that was much less true in 2015 - so nobody was trying it and finding this out, and the unconscious bias of the organization resulted in this product getting out. This was harmful both to users, and to Google’s reputation. Even today, this is not very well fixed - and is mostly side-stepped by not identifying any image as a gorilla. It’s useful to think of a case like this to set the tone for a conversation about diversity and inclusivity, but there are many more subtle biases in our software.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Regardless of your personal ethical philosophy, and whether you think that it was OK or not for these companies to build these applications in these ways, I hope that we can all see a simple business case that argues for avoiding behaviors that will result in the kinds of negative public relations fiascos that these companies faced. Quite often when developing a product, we are faced with the choice of the fast option that provides inequitable outcomes. </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Sometimes, making our software equitable simply means an additional set of implementation tasks - like making the dominos app work with a screenreader. </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Other times, we may need to seriously examine the systems of inequality that our software is built on: how can we build a system to predict criminal recidivism if we acknowledge that the data that we base these models off of is inherently biased?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Engineering equitable software requires conscious effort. It is not simple enough to take on a motto like “don’t be evil” or “do the right thing,” when it is often difficult to fully comprehend the societal impacts of our technical decisions. Moreover, even when we do see a clear potential harm to some portion of the population, taking corrective action can be challenging.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There’s no silver bullet for ethical software development. However, hopefully now you understand better the different ways that our software can have impacts on others, and how we can reason about those implications. </a:t>
            </a:r>
            <a:r>
              <a:rPr lang="en-US"/>
              <a:t>We have talked about understanding users’ needs better which can be helpful in making better decisions</a:t>
            </a:r>
            <a:endParaRPr lang="en-US" dirty="0"/>
          </a:p>
        </p:txBody>
      </p:sp>
    </p:spTree>
    <p:extLst>
      <p:ext uri="{BB962C8B-B14F-4D97-AF65-F5344CB8AC3E}">
        <p14:creationId xmlns:p14="http://schemas.microsoft.com/office/powerpoint/2010/main" val="4130809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lvl1pPr marL="685800" indent="-263525">
              <a:lnSpc>
                <a:spcPct val="115000"/>
              </a:lnSpc>
              <a:buClr>
                <a:srgbClr val="000000"/>
              </a:buClr>
              <a:buSzPts val="700"/>
              <a:buFont typeface="Arial"/>
              <a:buChar char="●"/>
              <a:defRPr sz="700">
                <a:latin typeface="Calibri"/>
                <a:ea typeface="Calibri"/>
                <a:cs typeface="Calibri"/>
                <a:sym typeface="Calibri"/>
              </a:defRPr>
            </a:lvl1pPr>
          </a:lstStyle>
          <a:p>
            <a:r>
              <a:t>For Amazon's A.I. system define how you would re-design for the system to follow these A.I. guidelines.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381000" y="685800"/>
            <a:ext cx="6096000" cy="3429000"/>
          </a:xfrm>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r>
              <a:rPr dirty="0"/>
              <a:t>Here’s a photo of the bottom of Citigroup Center, which was built 1974. It’s a very interesting building design: a 59 story tower cantilevered over a church - note this unique column architecture supporting the building. The engineer, </a:t>
            </a:r>
            <a:r>
              <a:rPr dirty="0" err="1"/>
              <a:t>LeMessurier</a:t>
            </a:r>
            <a:r>
              <a:rPr dirty="0"/>
              <a:t>, created a design that met building code (which in particular, required the design to be resilient to winds from N/S/E/W), but an analysis by an undergrad’s senior thesis found a diagonal hurricane-force wind would quite likely blow over the building. Usually face-on winds are the worst (for a building with columns on corners), but this building had columns in middle! Would have been OK if bottom joints were welded, but steel contractor wanted to bolt them to save millions of dollars, and was </a:t>
            </a:r>
            <a:r>
              <a:rPr dirty="0" err="1"/>
              <a:t>OKed</a:t>
            </a:r>
            <a:r>
              <a:rPr dirty="0"/>
              <a:t>. Fixed by the engineering firm, quite quickly, but also quietly. While being fixed added extra precautions to ensure safety and monitor weather, with evacuation plans. Kept secret for 20 years! This is a very interesting case study: note that the engineer did follow regulations, but still did not ensure safety in their design. Thankfully, the flaw was found by the student, and the engineering firm quickly took action to repair it, taking responsibility for the problem. One interesting discussion point here, however, is regarding how it was repaired - in secret! </a:t>
            </a:r>
            <a:endParaRPr lang="en-US" dirty="0"/>
          </a:p>
          <a:p>
            <a:endParaRPr lang="en-US" dirty="0">
              <a:solidFill>
                <a:srgbClr val="FF0000"/>
              </a:solidFill>
            </a:endParaRPr>
          </a:p>
          <a:p>
            <a:r>
              <a:rPr dirty="0">
                <a:solidFill>
                  <a:srgbClr val="FF0000"/>
                </a:solidFill>
              </a:rPr>
              <a:t>Do you think that this design flaw should have been made immediately public?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In contrast to the Citigroup tower case, where the engineering firm took responsibility for the failure and rectified it, let’s consider another classic professional ethics case, this one, from software engineering. 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Discussion Questions:</a:t>
            </a:r>
            <a:endParaRPr lang="en-US" dirty="0"/>
          </a:p>
          <a:p>
            <a:r>
              <a:rPr lang="en-US" dirty="0"/>
              <a:t>1. Who should be responsible for the errors in a medical device?</a:t>
            </a:r>
          </a:p>
          <a:p>
            <a:r>
              <a:rPr lang="en-US" dirty="0"/>
              <a:t>2. What moral responsibility do creators of software have for the adverse consequences that flow from flaws in that software?</a:t>
            </a:r>
          </a:p>
          <a:p>
            <a:endParaRPr dirty="0"/>
          </a:p>
        </p:txBody>
      </p:sp>
    </p:spTree>
    <p:extLst>
      <p:ext uri="{BB962C8B-B14F-4D97-AF65-F5344CB8AC3E}">
        <p14:creationId xmlns:p14="http://schemas.microsoft.com/office/powerpoint/2010/main" val="1366049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dirty="0"/>
              <a:t>Software Engineers are not legally held to any code of ethics, and unlike many other professionals (like lawyers, doctors, and civil engineers), we are not licensed by a professional society who holds us to ethical standards. Nonetheless, the ACM, one of the largest professional societies for computer scientists, has established a code of ethics for software engineers. This code is quite similar to those for professional engineers, and includes as the first tenet, (click) that software engineers should act consistently with the public interest - both doing no harm to the public, and hopefully doing good. </a:t>
            </a:r>
            <a:endParaRPr lang="en-US" dirty="0"/>
          </a:p>
          <a:p>
            <a:endParaRPr lang="en-US"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 name="Shape 55"/>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This is a particularly important topic for a class on software engineering, as there is an enormous imbalance of power between those of us who make software development decisions, building software that’s used broadly, and the rest of the world that simply must accept and live with those decisions. As software engineers, you will likely wield more power than you realize.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Being an exceptional engineer means not only know HOW to build some killer features, but that you have the judgement to be able to identify and reject features or products that drive adverse outcomes.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381000" y="685800"/>
            <a:ext cx="6096000" cy="3429000"/>
          </a:xfrm>
          <a:prstGeom prst="rect">
            <a:avLst/>
          </a:prstGeom>
        </p:spPr>
        <p:txBody>
          <a:bodyPr/>
          <a:lstStyle/>
          <a:p>
            <a:endParaRPr/>
          </a:p>
        </p:txBody>
      </p:sp>
      <p:sp>
        <p:nvSpPr>
          <p:cNvPr id="70" name="Shape 70"/>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Being an exceptional engineer means not only know HOW to build some killer features, but that you have the judgement to be able to identify and reject features or products that drive adverse outcomes. </a:t>
            </a:r>
            <a:br>
              <a:rPr lang="en-US" dirty="0"/>
            </a:br>
            <a:br>
              <a:rPr lang="en-US" dirty="0"/>
            </a:br>
            <a:r>
              <a:rPr lang="en-US" dirty="0"/>
              <a:t>It took less than 24 hours for Twitter to corrupt an innocent AI chatbot. Yesterday, Microsoft </a:t>
            </a:r>
            <a:r>
              <a:rPr lang="en-US" dirty="0">
                <a:hlinkClick r:id="rId3"/>
              </a:rPr>
              <a:t>unveiled Tay</a:t>
            </a:r>
            <a:r>
              <a:rPr lang="en-US" dirty="0"/>
              <a:t> — a Twitter bot that the company described as an experiment in "conversational understanding." The more you chat with Tay, said Microsoft, the smarter it gets, learning to engage people through "casual and playful conversation."</a:t>
            </a:r>
          </a:p>
          <a:p>
            <a:r>
              <a:rPr lang="en-US" dirty="0"/>
              <a:t>Unfortunately, the conversations didn't stay playful for long. Pretty soon after Tay launched, people starting tweeting the bot with all sorts of misogynistic, racist, and Donald </a:t>
            </a:r>
            <a:r>
              <a:rPr lang="en-US" dirty="0" err="1"/>
              <a:t>Trumpist</a:t>
            </a:r>
            <a:r>
              <a:rPr lang="en-US" dirty="0"/>
              <a:t> remarks. And Tay — being essentially a robot parrot with an internet connection — started repeating these sentiments back to users, proving correct that old programming adage: flaming garbage pile in, flaming garbage pile out.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381000" y="685800"/>
            <a:ext cx="6096000" cy="3429000"/>
          </a:xfrm>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Being an exceptional engineer means not only know HOW to build some killer features, but that you have the judgement to be able to identify and reject features or products that drive adverse outcomes.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For example: some states use software to assess a criminal defendant’s likelihood of recidivism - a term used to describe criminals who are likely to re-offend. This prediction is used in pre-trial bail hearings, and also in sentencing, where the goal is to assign longer sentences to those most likely to commit another crime. It is likely not unreasonable to be concerned that some judges might be biased against certain defendants, and assign harsher sentences based on those biases. If computers can accurately predict which defendants are likely to commit new crimes, we could potentially reduce bias in our criminal justice system. </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Here are the results of an evaluation of one model, the COMPAS Sentencing Tool in Broward County, Florida.</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The percentage of false positives and false negatives was roughly 30% in both ways (not great, in any case!)</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But if you break down this data by race, you see that black defendants are far more likely to be falsely labeled as high risk than are white defendants.  (And vice versa: white defendants are far more likely to be falsely labeled as low risk)</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When building such tools, it’s vital to evaluate them on multiple dimensions to ensure that we are not simply re-enforcing existing biases.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 name="Title Text"/>
          <p:cNvSpPr txBox="1">
            <a:spLocks noGrp="1"/>
          </p:cNvSpPr>
          <p:nvPr>
            <p:ph type="title"/>
          </p:nvPr>
        </p:nvSpPr>
        <p:spPr>
          <a:xfrm>
            <a:off x="508502" y="-941265"/>
            <a:ext cx="23947382" cy="2651127"/>
          </a:xfrm>
          <a:prstGeom prst="rect">
            <a:avLst/>
          </a:prstGeom>
        </p:spPr>
        <p:txBody>
          <a:bodyPr lIns="91439" tIns="91439" rIns="91439" bIns="91439" anchor="b"/>
          <a:lstStyle>
            <a:lvl1pPr defTabSz="1828800">
              <a:lnSpc>
                <a:spcPct val="90000"/>
              </a:lnSpc>
              <a:defRPr sz="8400">
                <a:solidFill>
                  <a:srgbClr val="0070C0"/>
                </a:solidFill>
                <a:latin typeface="Verdana"/>
                <a:ea typeface="Verdana"/>
                <a:cs typeface="Verdana"/>
                <a:sym typeface="Verdana"/>
              </a:defRPr>
            </a:lvl1pPr>
          </a:lstStyle>
          <a:p>
            <a:r>
              <a:t>Title Text</a:t>
            </a:r>
          </a:p>
        </p:txBody>
      </p:sp>
      <p:sp>
        <p:nvSpPr>
          <p:cNvPr id="20" name="Body Level One…"/>
          <p:cNvSpPr txBox="1">
            <a:spLocks noGrp="1"/>
          </p:cNvSpPr>
          <p:nvPr>
            <p:ph type="body" idx="1"/>
          </p:nvPr>
        </p:nvSpPr>
        <p:spPr>
          <a:xfrm>
            <a:off x="671465" y="1886743"/>
            <a:ext cx="23392404" cy="11035111"/>
          </a:xfrm>
          <a:prstGeom prst="rect">
            <a:avLst/>
          </a:prstGeom>
        </p:spPr>
        <p:txBody>
          <a:bodyPr lIns="91439" tIns="91439" rIns="91439" bIns="91439"/>
          <a:lstStyle>
            <a:lvl1pPr marL="0" indent="0" defTabSz="1828800">
              <a:spcBef>
                <a:spcPts val="2000"/>
              </a:spcBef>
              <a:buClrTx/>
              <a:buSzTx/>
              <a:buFontTx/>
              <a:buNone/>
              <a:defRPr sz="5000"/>
            </a:lvl1pPr>
            <a:lvl2pPr marL="889000" indent="-609600" defTabSz="1828800">
              <a:lnSpc>
                <a:spcPct val="100000"/>
              </a:lnSpc>
              <a:spcBef>
                <a:spcPts val="2000"/>
              </a:spcBef>
              <a:buClrTx/>
              <a:buSzPct val="84000"/>
              <a:buFont typeface="Arial"/>
              <a:buChar char="๏"/>
              <a:defRPr sz="5000"/>
            </a:lvl2pPr>
            <a:lvl3pPr marL="1507066" indent="-592666" defTabSz="1828800">
              <a:lnSpc>
                <a:spcPct val="100000"/>
              </a:lnSpc>
              <a:spcBef>
                <a:spcPts val="2000"/>
              </a:spcBef>
              <a:buClrTx/>
              <a:buSzPct val="100000"/>
              <a:buFont typeface="Arial"/>
              <a:defRPr sz="5000"/>
            </a:lvl3pPr>
            <a:lvl4pPr marL="2030118" indent="-658518" defTabSz="1828800">
              <a:lnSpc>
                <a:spcPct val="100000"/>
              </a:lnSpc>
              <a:spcBef>
                <a:spcPts val="2000"/>
              </a:spcBef>
              <a:buClrTx/>
              <a:buSzPct val="100000"/>
              <a:buFont typeface="Arial"/>
              <a:defRPr sz="5000"/>
            </a:lvl4pPr>
            <a:lvl5pPr marL="2487318" indent="-658518" defTabSz="1828800">
              <a:lnSpc>
                <a:spcPct val="100000"/>
              </a:lnSpc>
              <a:spcBef>
                <a:spcPts val="2000"/>
              </a:spcBef>
              <a:buClrTx/>
              <a:buSzPct val="100000"/>
              <a:buFont typeface="Arial"/>
              <a:defRPr sz="5000"/>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22" name="Straight Connector 7"/>
          <p:cNvSpPr/>
          <p:nvPr/>
        </p:nvSpPr>
        <p:spPr>
          <a:xfrm>
            <a:off x="698625" y="1663058"/>
            <a:ext cx="22986750" cy="1"/>
          </a:xfrm>
          <a:prstGeom prst="line">
            <a:avLst/>
          </a:prstGeom>
          <a:ln w="12700">
            <a:solidFill>
              <a:srgbClr val="4472C4"/>
            </a:solidFill>
            <a:miter/>
          </a:ln>
        </p:spPr>
        <p:txBody>
          <a:bodyPr tIns="91439" bIns="91439"/>
          <a:lstStyle/>
          <a:p>
            <a:pPr algn="ctr" defTabSz="2438337">
              <a:defRPr sz="2400">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78520" y="1330325"/>
            <a:ext cx="21629079" cy="4775201"/>
          </a:xfrm>
          <a:prstGeom prst="rect">
            <a:avLst/>
          </a:prstGeom>
        </p:spPr>
        <p:txBody>
          <a:bodyPr lIns="91439" tIns="91439" rIns="91439" bIns="91439" anchor="b"/>
          <a:lstStyle>
            <a:lvl1pPr defTabSz="1828800">
              <a:lnSpc>
                <a:spcPct val="90000"/>
              </a:lnSpc>
              <a:defRPr sz="6400">
                <a:solidFill>
                  <a:srgbClr val="0070C0"/>
                </a:solidFill>
                <a:latin typeface="Verdana"/>
                <a:ea typeface="Verdana"/>
                <a:cs typeface="Verdana"/>
                <a:sym typeface="Verdana"/>
              </a:defRPr>
            </a:lvl1pPr>
          </a:lstStyle>
          <a:p>
            <a:r>
              <a:t>Title Text</a:t>
            </a:r>
          </a:p>
        </p:txBody>
      </p:sp>
      <p:sp>
        <p:nvSpPr>
          <p:cNvPr id="30"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marL="0" indent="0" defTabSz="1828800">
              <a:spcBef>
                <a:spcPts val="2000"/>
              </a:spcBef>
              <a:buClrTx/>
              <a:buSzTx/>
              <a:buFontTx/>
              <a:buNone/>
              <a:defRPr sz="5000">
                <a:latin typeface="Verdana"/>
                <a:ea typeface="Verdana"/>
                <a:cs typeface="Verdana"/>
                <a:sym typeface="Verdana"/>
              </a:defRPr>
            </a:lvl1pPr>
            <a:lvl2pPr marL="0" indent="457200" defTabSz="1828800">
              <a:spcBef>
                <a:spcPts val="2000"/>
              </a:spcBef>
              <a:buClrTx/>
              <a:buSzTx/>
              <a:buFontTx/>
              <a:buNone/>
              <a:defRPr sz="5000">
                <a:latin typeface="Verdana"/>
                <a:ea typeface="Verdana"/>
                <a:cs typeface="Verdana"/>
                <a:sym typeface="Verdana"/>
              </a:defRPr>
            </a:lvl2pPr>
            <a:lvl3pPr marL="0" indent="914400" defTabSz="1828800">
              <a:spcBef>
                <a:spcPts val="2000"/>
              </a:spcBef>
              <a:buClrTx/>
              <a:buSzTx/>
              <a:buFontTx/>
              <a:buNone/>
              <a:defRPr sz="5000">
                <a:latin typeface="Verdana"/>
                <a:ea typeface="Verdana"/>
                <a:cs typeface="Verdana"/>
                <a:sym typeface="Verdana"/>
              </a:defRPr>
            </a:lvl3pPr>
            <a:lvl4pPr marL="0" indent="1371600" defTabSz="1828800">
              <a:spcBef>
                <a:spcPts val="2000"/>
              </a:spcBef>
              <a:buClrTx/>
              <a:buSzTx/>
              <a:buFontTx/>
              <a:buNone/>
              <a:defRPr sz="5000">
                <a:latin typeface="Verdana"/>
                <a:ea typeface="Verdana"/>
                <a:cs typeface="Verdana"/>
                <a:sym typeface="Verdana"/>
              </a:defRPr>
            </a:lvl4pPr>
            <a:lvl5pPr marL="0" indent="1828800" defTabSz="1828800">
              <a:spcBef>
                <a:spcPts val="2000"/>
              </a:spcBef>
              <a:buClrTx/>
              <a:buSzTx/>
              <a:buFontTx/>
              <a:buNone/>
              <a:defRPr sz="5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32" name="Straight Connector 7"/>
          <p:cNvSpPr/>
          <p:nvPr/>
        </p:nvSpPr>
        <p:spPr>
          <a:xfrm>
            <a:off x="1078519" y="6111554"/>
            <a:ext cx="21629080" cy="1"/>
          </a:xfrm>
          <a:prstGeom prst="line">
            <a:avLst/>
          </a:prstGeom>
          <a:ln w="12700">
            <a:solidFill>
              <a:srgbClr val="4472C4"/>
            </a:solidFill>
            <a:miter/>
          </a:ln>
        </p:spPr>
        <p:txBody>
          <a:bodyPr tIns="91439" bIns="91439"/>
          <a:lstStyle/>
          <a:p>
            <a:pPr algn="ctr" defTabSz="2438337">
              <a:defRPr sz="2400">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629320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06496" y="4533900"/>
            <a:ext cx="21971005"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19200" y="3200400"/>
            <a:ext cx="21945600" cy="90519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01499" y="13085233"/>
            <a:ext cx="368505" cy="374600"/>
          </a:xfrm>
          <a:prstGeom prst="rect">
            <a:avLst/>
          </a:prstGeom>
          <a:ln w="12700">
            <a:miter lim="400000"/>
          </a:ln>
        </p:spPr>
        <p:txBody>
          <a:bodyPr wrap="none" lIns="50800" tIns="50800" rIns="50800" bIns="50800" anchor="b">
            <a:spAutoFit/>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1pPr>
      <a:lvl2pPr marL="914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indent="-603503"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ropublica.org/article/how-we-analyzed-the-compas-recidivism-algorith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wsj.com/articles/SB1000142412788732377720457818939181388153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theregister.com/2020/11/04/gpt3_carbon_footprint_estimate/" TargetMode="External"/><Relationship Id="rId5" Type="http://schemas.openxmlformats.org/officeDocument/2006/relationships/image" Target="../media/image10.png"/><Relationship Id="rId4" Type="http://schemas.openxmlformats.org/officeDocument/2006/relationships/hyperlink" Target="https://arxiv.org/pdf/1906.02243.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eater.com/2019/7/25/8930669/dominos-supreme-court-website-accessible-blind-user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nytimes.com/interactive/2015/business/international/vw-diesel-emissions-scandal-explained.html"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wired.com/story/when-it-comes-to-gorillas-google-photos-remains-blind/" TargetMode="External"/><Relationship Id="rId5" Type="http://schemas.openxmlformats.org/officeDocument/2006/relationships/hyperlink" Target="https://www.wsj.com/articles/BL-DGB-42522"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microsoft.com/en-us/research/uploads/prod/2020/03/Guidelines_summary_image@2x.png"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spe.org/resources/ethics/code-ethic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en.wikipedia.org/wiki/Citicorp_Center_engineering_crisi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ethicsunwrapped.utexas.edu/case-study/therac-2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thics.acm.org/code-of-ethics/software-engineering-code/"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S 4530/5500…"/>
          <p:cNvSpPr txBox="1">
            <a:spLocks noGrp="1"/>
          </p:cNvSpPr>
          <p:nvPr>
            <p:ph type="title"/>
          </p:nvPr>
        </p:nvSpPr>
        <p:spPr>
          <a:prstGeom prst="rect">
            <a:avLst/>
          </a:prstGeom>
        </p:spPr>
        <p:txBody>
          <a:bodyPr/>
          <a:lstStyle/>
          <a:p>
            <a:r>
              <a:t>CS 4530</a:t>
            </a:r>
          </a:p>
          <a:p>
            <a:r>
              <a:t>Fundamentals of Software Engineering</a:t>
            </a:r>
          </a:p>
          <a:p>
            <a:endParaRPr/>
          </a:p>
          <a:p>
            <a:r>
              <a:t>Module 18: Engineering Software for Equity</a:t>
            </a:r>
          </a:p>
        </p:txBody>
      </p:sp>
      <p:sp>
        <p:nvSpPr>
          <p:cNvPr id="42" name="Jonathan Bell, Frank Tip, Mitch Wand…"/>
          <p:cNvSpPr txBox="1">
            <a:spLocks noGrp="1"/>
          </p:cNvSpPr>
          <p:nvPr>
            <p:ph type="body" sz="half" idx="1"/>
          </p:nvPr>
        </p:nvSpPr>
        <p:spPr>
          <a:prstGeom prst="rect">
            <a:avLst/>
          </a:prstGeom>
        </p:spPr>
        <p:txBody>
          <a:bodyPr/>
          <a:lstStyle/>
          <a:p>
            <a:r>
              <a:rPr dirty="0"/>
              <a:t>Adeel Bhutta, Jan Vitek, Mitch Wand</a:t>
            </a:r>
          </a:p>
          <a:p>
            <a:r>
              <a:rPr dirty="0"/>
              <a:t>Khoury College of Computer Sciences</a:t>
            </a:r>
          </a:p>
        </p:txBody>
      </p:sp>
      <p:sp>
        <p:nvSpPr>
          <p:cNvPr id="4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44" name="Rectangle 5"/>
          <p:cNvSpPr txBox="1"/>
          <p:nvPr/>
        </p:nvSpPr>
        <p:spPr>
          <a:xfrm>
            <a:off x="105566" y="12770050"/>
            <a:ext cx="8443913" cy="615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lgn="ctr" defTabSz="2438337">
              <a:defRPr sz="2400">
                <a:solidFill>
                  <a:srgbClr val="000000"/>
                </a:solidFill>
                <a:latin typeface="Calibri"/>
                <a:ea typeface="Calibri"/>
                <a:cs typeface="Calibri"/>
                <a:sym typeface="Calibri"/>
              </a:defRPr>
            </a:pPr>
            <a:r>
              <a:rPr sz="2800" dirty="0"/>
              <a:t>© 202</a:t>
            </a:r>
            <a:r>
              <a:rPr lang="en-US" sz="2800" dirty="0"/>
              <a:t>3</a:t>
            </a:r>
            <a:r>
              <a:rPr sz="2800" dirty="0"/>
              <a:t> Released under the </a:t>
            </a:r>
            <a:r>
              <a:rPr sz="2800" dirty="0">
                <a:hlinkClick r:id="rId2"/>
              </a:rPr>
              <a:t>CC BY-SA</a:t>
            </a:r>
            <a:r>
              <a:rPr sz="2800"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Google Shape;85;p4"/>
          <p:cNvSpPr txBox="1">
            <a:spLocks noGrp="1"/>
          </p:cNvSpPr>
          <p:nvPr>
            <p:ph type="title"/>
          </p:nvPr>
        </p:nvSpPr>
        <p:spPr>
          <a:prstGeom prst="rect">
            <a:avLst/>
          </a:prstGeom>
        </p:spPr>
        <p:txBody>
          <a:bodyPr/>
          <a:lstStyle/>
          <a:p>
            <a:r>
              <a:t>Recognize inequities in your software</a:t>
            </a:r>
          </a:p>
        </p:txBody>
      </p:sp>
      <p:sp>
        <p:nvSpPr>
          <p:cNvPr id="73" name="Good engineers understand how products can be weaponized……"/>
          <p:cNvSpPr txBox="1">
            <a:spLocks noGrp="1"/>
          </p:cNvSpPr>
          <p:nvPr>
            <p:ph type="body" idx="1"/>
          </p:nvPr>
        </p:nvSpPr>
        <p:spPr>
          <a:prstGeom prst="rect">
            <a:avLst/>
          </a:prstGeom>
        </p:spPr>
        <p:txBody>
          <a:bodyPr/>
          <a:lstStyle/>
          <a:p>
            <a:pPr lvl="1"/>
            <a:r>
              <a:t>Good engineers understand how products can be weaponized…</a:t>
            </a:r>
          </a:p>
          <a:p>
            <a:pPr lvl="1"/>
            <a:r>
              <a:t>Amazon failed with their AI hiring software…</a:t>
            </a:r>
          </a:p>
          <a:p>
            <a:pPr lvl="1"/>
            <a:r>
              <a:t>…it used 10 years of resumes to learn who should be hired</a:t>
            </a:r>
          </a:p>
          <a:p>
            <a:pPr lvl="1"/>
            <a:r>
              <a:t>…it learned to automatically reject the resumes of women</a:t>
            </a:r>
          </a:p>
          <a:p>
            <a:pPr lvl="1"/>
            <a:endParaRPr/>
          </a:p>
          <a:p>
            <a:endParaRPr/>
          </a:p>
        </p:txBody>
      </p:sp>
      <p:sp>
        <p:nvSpPr>
          <p:cNvPr id="74"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75" name="Google Shape;105;g15e7e72aa08_0_36" descr="Google Shape;105;g15e7e72aa08_0_36"/>
          <p:cNvPicPr>
            <a:picLocks noChangeAspect="1"/>
          </p:cNvPicPr>
          <p:nvPr/>
        </p:nvPicPr>
        <p:blipFill>
          <a:blip r:embed="rId3"/>
          <a:srcRect b="22480"/>
          <a:stretch>
            <a:fillRect/>
          </a:stretch>
        </p:blipFill>
        <p:spPr>
          <a:xfrm>
            <a:off x="-19050" y="6751266"/>
            <a:ext cx="24422249" cy="576832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oogle Shape;111;p5"/>
          <p:cNvSpPr txBox="1">
            <a:spLocks noGrp="1"/>
          </p:cNvSpPr>
          <p:nvPr>
            <p:ph type="title"/>
          </p:nvPr>
        </p:nvSpPr>
        <p:spPr>
          <a:prstGeom prst="rect">
            <a:avLst/>
          </a:prstGeom>
        </p:spPr>
        <p:txBody>
          <a:bodyPr/>
          <a:lstStyle/>
          <a:p>
            <a:r>
              <a:t>Algorithmic sentencing discriminates</a:t>
            </a:r>
          </a:p>
        </p:txBody>
      </p:sp>
      <p:sp>
        <p:nvSpPr>
          <p:cNvPr id="80" name="Google Shape;112;p5"/>
          <p:cNvSpPr txBox="1">
            <a:spLocks noGrp="1"/>
          </p:cNvSpPr>
          <p:nvPr>
            <p:ph type="body" idx="1"/>
          </p:nvPr>
        </p:nvSpPr>
        <p:spPr>
          <a:prstGeom prst="rect">
            <a:avLst/>
          </a:prstGeom>
        </p:spPr>
        <p:txBody>
          <a:bodyPr/>
          <a:lstStyle>
            <a:lvl1pPr>
              <a:defRPr sz="5400"/>
            </a:lvl1pPr>
          </a:lstStyle>
          <a:p>
            <a:r>
              <a:t>The COMPAS sentencing tool discriminates against black defendants </a:t>
            </a:r>
          </a:p>
        </p:txBody>
      </p:sp>
      <p:sp>
        <p:nvSpPr>
          <p:cNvPr id="81"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82" name="Google Shape;113;p5"/>
          <p:cNvSpPr txBox="1"/>
          <p:nvPr/>
        </p:nvSpPr>
        <p:spPr>
          <a:xfrm>
            <a:off x="2324174" y="13001985"/>
            <a:ext cx="18103776" cy="51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defRPr sz="2700">
                <a:latin typeface="Helvetica Neue"/>
                <a:ea typeface="Helvetica Neue"/>
                <a:cs typeface="Helvetica Neue"/>
                <a:sym typeface="Helvetica Neue"/>
              </a:defRPr>
            </a:pPr>
            <a:r>
              <a:t>Analysis of Broward County data: </a:t>
            </a:r>
            <a:r>
              <a:rPr u="sng">
                <a:solidFill>
                  <a:srgbClr val="0000FF"/>
                </a:solidFill>
                <a:uFill>
                  <a:solidFill>
                    <a:srgbClr val="0000FF"/>
                  </a:solidFill>
                </a:uFill>
                <a:hlinkClick r:id="rId3"/>
              </a:rPr>
              <a:t>“How We Analyzed the COMPAS Recidivism Algorithm” by Larson et al.</a:t>
            </a:r>
          </a:p>
        </p:txBody>
      </p:sp>
      <p:graphicFrame>
        <p:nvGraphicFramePr>
          <p:cNvPr id="83" name="Google Shape;114;p5"/>
          <p:cNvGraphicFramePr/>
          <p:nvPr/>
        </p:nvGraphicFramePr>
        <p:xfrm>
          <a:off x="1015251" y="4298351"/>
          <a:ext cx="22704829" cy="4941599"/>
        </p:xfrm>
        <a:graphic>
          <a:graphicData uri="http://schemas.openxmlformats.org/drawingml/2006/table">
            <a:tbl>
              <a:tblPr>
                <a:tableStyleId>{4C3C2611-4C71-4FC5-86AE-919BDF0F9419}</a:tableStyleId>
              </a:tblPr>
              <a:tblGrid>
                <a:gridCol w="6402092">
                  <a:extLst>
                    <a:ext uri="{9D8B030D-6E8A-4147-A177-3AD203B41FA5}">
                      <a16:colId xmlns:a16="http://schemas.microsoft.com/office/drawing/2014/main" val="20000"/>
                    </a:ext>
                  </a:extLst>
                </a:gridCol>
                <a:gridCol w="3758838">
                  <a:extLst>
                    <a:ext uri="{9D8B030D-6E8A-4147-A177-3AD203B41FA5}">
                      <a16:colId xmlns:a16="http://schemas.microsoft.com/office/drawing/2014/main" val="20001"/>
                    </a:ext>
                  </a:extLst>
                </a:gridCol>
                <a:gridCol w="6231476">
                  <a:extLst>
                    <a:ext uri="{9D8B030D-6E8A-4147-A177-3AD203B41FA5}">
                      <a16:colId xmlns:a16="http://schemas.microsoft.com/office/drawing/2014/main" val="20002"/>
                    </a:ext>
                  </a:extLst>
                </a:gridCol>
                <a:gridCol w="6312423">
                  <a:extLst>
                    <a:ext uri="{9D8B030D-6E8A-4147-A177-3AD203B41FA5}">
                      <a16:colId xmlns:a16="http://schemas.microsoft.com/office/drawing/2014/main" val="20003"/>
                    </a:ext>
                  </a:extLst>
                </a:gridCol>
              </a:tblGrid>
              <a:tr h="1639599">
                <a:tc>
                  <a:txBody>
                    <a:bodyPr/>
                    <a:lstStyle/>
                    <a:p>
                      <a:pPr>
                        <a:defRPr sz="4600">
                          <a:sym typeface="Arial"/>
                        </a:defRPr>
                      </a:pPr>
                      <a:endParaRPr/>
                    </a:p>
                  </a:txBody>
                  <a:tcPr marL="101600" marR="101600" marT="101600" marB="101600" anchor="ctr" horzOverflow="overflow">
                    <a:solidFill>
                      <a:srgbClr val="A7A7A7"/>
                    </a:solidFill>
                  </a:tcPr>
                </a:tc>
                <a:tc>
                  <a:txBody>
                    <a:bodyPr/>
                    <a:lstStyle/>
                    <a:p>
                      <a:r>
                        <a:rPr sz="4600">
                          <a:solidFill>
                            <a:srgbClr val="FFFFFF"/>
                          </a:solidFill>
                          <a:latin typeface="Helvetica Neue"/>
                          <a:ea typeface="Helvetica Neue"/>
                          <a:cs typeface="Helvetica Neue"/>
                        </a:rPr>
                        <a:t>ALL</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t>WHITE</a:t>
                      </a:r>
                      <a:r>
                        <a:t> </a:t>
                      </a:r>
                      <a:r>
                        <a:rPr sz="4400"/>
                        <a:t>DEFENDANTS</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b="1">
                          <a:solidFill>
                            <a:srgbClr val="000000"/>
                          </a:solidFill>
                        </a:rPr>
                        <a:t>BLACK</a:t>
                      </a:r>
                      <a:r>
                        <a:t> </a:t>
                      </a:r>
                      <a:r>
                        <a:rPr sz="4300"/>
                        <a:t>DEFENDANTS</a:t>
                      </a:r>
                    </a:p>
                  </a:txBody>
                  <a:tcPr marL="101600" marR="101600" marT="101600" marB="101600" anchor="ctr" horzOverflow="overflow">
                    <a:solidFill>
                      <a:srgbClr val="A7A7A7"/>
                    </a:solidFill>
                  </a:tcPr>
                </a:tc>
                <a:extLst>
                  <a:ext uri="{0D108BD9-81ED-4DB2-BD59-A6C34878D82A}">
                    <a16:rowId xmlns:a16="http://schemas.microsoft.com/office/drawing/2014/main" val="10000"/>
                  </a:ext>
                </a:extLst>
              </a:tr>
              <a:tr h="1457250">
                <a:tc>
                  <a:txBody>
                    <a:bodyPr/>
                    <a:lstStyle/>
                    <a:p>
                      <a:pPr>
                        <a:defRPr sz="4900">
                          <a:solidFill>
                            <a:srgbClr val="222222"/>
                          </a:solidFill>
                          <a:latin typeface="Helvetica Neue"/>
                          <a:ea typeface="Helvetica Neue"/>
                          <a:cs typeface="Helvetica Neue"/>
                        </a:defRPr>
                      </a:pPr>
                      <a:r>
                        <a:t>Labeled </a:t>
                      </a:r>
                      <a:r>
                        <a:rPr b="1"/>
                        <a:t>High Risk</a:t>
                      </a:r>
                      <a:r>
                        <a:t>, </a:t>
                      </a:r>
                      <a:br/>
                      <a:r>
                        <a:t>But </a:t>
                      </a:r>
                      <a:r>
                        <a:rPr b="1"/>
                        <a:t>Didn’t</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32%</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23%</a:t>
                      </a:r>
                    </a:p>
                  </a:txBody>
                  <a:tcPr marL="101600" marR="101600" marT="101600" marB="101600" anchor="ctr" horzOverflow="overflow">
                    <a:solidFill>
                      <a:srgbClr val="FFFFFF"/>
                    </a:solidFill>
                  </a:tcPr>
                </a:tc>
                <a:tc>
                  <a:txBody>
                    <a:bodyPr/>
                    <a:lstStyle/>
                    <a:p>
                      <a:r>
                        <a:rPr sz="8800" b="1">
                          <a:solidFill>
                            <a:schemeClr val="accent3">
                              <a:satOff val="-7500"/>
                              <a:lumOff val="-10588"/>
                            </a:schemeClr>
                          </a:solidFill>
                          <a:latin typeface="Helvetica Neue"/>
                          <a:ea typeface="Helvetica Neue"/>
                          <a:cs typeface="Helvetica Neue"/>
                        </a:rPr>
                        <a:t>44%</a:t>
                      </a:r>
                    </a:p>
                  </a:txBody>
                  <a:tcPr marL="101600" marR="101600" marT="101600" marB="101600" anchor="ctr" horzOverflow="overflow">
                    <a:solidFill>
                      <a:srgbClr val="FFFFFF"/>
                    </a:solidFill>
                  </a:tcPr>
                </a:tc>
                <a:extLst>
                  <a:ext uri="{0D108BD9-81ED-4DB2-BD59-A6C34878D82A}">
                    <a16:rowId xmlns:a16="http://schemas.microsoft.com/office/drawing/2014/main" val="10001"/>
                  </a:ext>
                </a:extLst>
              </a:tr>
              <a:tr h="1457250">
                <a:tc>
                  <a:txBody>
                    <a:bodyPr/>
                    <a:lstStyle/>
                    <a:p>
                      <a:pPr>
                        <a:defRPr sz="4600">
                          <a:solidFill>
                            <a:srgbClr val="222222"/>
                          </a:solidFill>
                          <a:latin typeface="Helvetica Neue"/>
                          <a:ea typeface="Helvetica Neue"/>
                          <a:cs typeface="Helvetica Neue"/>
                        </a:defRPr>
                      </a:pPr>
                      <a:r>
                        <a:t>Labeled</a:t>
                      </a:r>
                      <a:r>
                        <a:rPr b="1"/>
                        <a:t> Low Risk,</a:t>
                      </a:r>
                      <a:r>
                        <a:t> </a:t>
                      </a:r>
                      <a:br/>
                      <a:r>
                        <a:t>Yet </a:t>
                      </a:r>
                      <a:r>
                        <a:rPr b="1"/>
                        <a:t>Did</a:t>
                      </a:r>
                      <a:r>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37%</a:t>
                      </a:r>
                    </a:p>
                  </a:txBody>
                  <a:tcPr marL="101600" marR="101600" marT="101600" marB="101600" anchor="ctr" horzOverflow="overflow">
                    <a:solidFill>
                      <a:srgbClr val="FFFFFF"/>
                    </a:solidFill>
                  </a:tcPr>
                </a:tc>
                <a:tc>
                  <a:txBody>
                    <a:bodyPr/>
                    <a:lstStyle/>
                    <a:p>
                      <a:r>
                        <a:rPr sz="8800" b="1">
                          <a:solidFill>
                            <a:schemeClr val="accent5"/>
                          </a:solidFill>
                          <a:latin typeface="Helvetica Neue"/>
                          <a:ea typeface="Helvetica Neue"/>
                          <a:cs typeface="Helvetica Neue"/>
                        </a:rPr>
                        <a:t>47%</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28%</a:t>
                      </a:r>
                    </a:p>
                  </a:txBody>
                  <a:tcPr marL="101600" marR="101600" marT="101600" marB="101600" anchor="ctr" horzOverflow="overflow">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Google Shape;111;p5"/>
          <p:cNvSpPr txBox="1">
            <a:spLocks noGrp="1"/>
          </p:cNvSpPr>
          <p:nvPr>
            <p:ph type="title"/>
          </p:nvPr>
        </p:nvSpPr>
        <p:spPr>
          <a:prstGeom prst="rect">
            <a:avLst/>
          </a:prstGeom>
        </p:spPr>
        <p:txBody>
          <a:bodyPr/>
          <a:lstStyle/>
          <a:p>
            <a:r>
              <a:t>Algorithmic bias discriminates</a:t>
            </a:r>
          </a:p>
        </p:txBody>
      </p:sp>
      <p:sp>
        <p:nvSpPr>
          <p:cNvPr id="88" name="Google Shape;112;p5"/>
          <p:cNvSpPr txBox="1">
            <a:spLocks noGrp="1"/>
          </p:cNvSpPr>
          <p:nvPr>
            <p:ph type="body" idx="1"/>
          </p:nvPr>
        </p:nvSpPr>
        <p:spPr>
          <a:prstGeom prst="rect">
            <a:avLst/>
          </a:prstGeom>
        </p:spPr>
        <p:txBody>
          <a:bodyPr/>
          <a:lstStyle>
            <a:lvl1pPr>
              <a:defRPr sz="5400"/>
            </a:lvl1pPr>
          </a:lstStyle>
          <a:p>
            <a:r>
              <a:t>…against the poorest of us</a:t>
            </a:r>
          </a:p>
        </p:txBody>
      </p:sp>
      <p:sp>
        <p:nvSpPr>
          <p:cNvPr id="89"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pic>
        <p:nvPicPr>
          <p:cNvPr id="90" name="Google Shape;120;p6" descr="Google Shape;120;p6"/>
          <p:cNvPicPr>
            <a:picLocks noChangeAspect="1"/>
          </p:cNvPicPr>
          <p:nvPr/>
        </p:nvPicPr>
        <p:blipFill>
          <a:blip r:embed="rId3"/>
          <a:srcRect l="10232" r="9243" b="16180"/>
          <a:stretch>
            <a:fillRect/>
          </a:stretch>
        </p:blipFill>
        <p:spPr>
          <a:xfrm>
            <a:off x="858106" y="2891302"/>
            <a:ext cx="9969804" cy="10404099"/>
          </a:xfrm>
          <a:prstGeom prst="rect">
            <a:avLst/>
          </a:prstGeom>
          <a:ln w="12700">
            <a:miter lim="400000"/>
          </a:ln>
        </p:spPr>
      </p:pic>
      <p:sp>
        <p:nvSpPr>
          <p:cNvPr id="91" name="Google Shape;121;p6"/>
          <p:cNvSpPr txBox="1"/>
          <p:nvPr/>
        </p:nvSpPr>
        <p:spPr>
          <a:xfrm>
            <a:off x="80047" y="13254502"/>
            <a:ext cx="11526015"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https://www.wsj.com/articles/SB10001424127887323777204578189391813881534</a:t>
            </a:r>
          </a:p>
        </p:txBody>
      </p:sp>
      <p:pic>
        <p:nvPicPr>
          <p:cNvPr id="92" name="Google Shape;122;p6" descr="Google Shape;122;p6"/>
          <p:cNvPicPr>
            <a:picLocks noChangeAspect="1"/>
          </p:cNvPicPr>
          <p:nvPr/>
        </p:nvPicPr>
        <p:blipFill>
          <a:blip r:embed="rId5"/>
          <a:srcRect l="9043" t="8705" r="7689" b="42891"/>
          <a:stretch>
            <a:fillRect/>
          </a:stretch>
        </p:blipFill>
        <p:spPr>
          <a:xfrm>
            <a:off x="10843730" y="3088950"/>
            <a:ext cx="13498125" cy="9804524"/>
          </a:xfrm>
          <a:prstGeom prst="rect">
            <a:avLst/>
          </a:prstGeom>
          <a:ln w="25400">
            <a:solidFill>
              <a:srgbClr val="FFFFFF"/>
            </a:solidFill>
            <a:miter lim="400000"/>
          </a:ln>
          <a:effectLst>
            <a:outerShdw blurRad="50800" dist="25400" dir="3600000" rotWithShape="0">
              <a:srgbClr val="000000">
                <a:alpha val="69803"/>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Google Shape;127;p7"/>
          <p:cNvSpPr txBox="1">
            <a:spLocks noGrp="1"/>
          </p:cNvSpPr>
          <p:nvPr>
            <p:ph type="title"/>
          </p:nvPr>
        </p:nvSpPr>
        <p:spPr>
          <a:prstGeom prst="rect">
            <a:avLst/>
          </a:prstGeom>
        </p:spPr>
        <p:txBody>
          <a:bodyPr/>
          <a:lstStyle/>
          <a:p>
            <a:r>
              <a:t>Training AI systems impacts climate</a:t>
            </a:r>
          </a:p>
        </p:txBody>
      </p:sp>
      <p:sp>
        <p:nvSpPr>
          <p:cNvPr id="97" name="Double-click to edit"/>
          <p:cNvSpPr txBox="1">
            <a:spLocks noGrp="1"/>
          </p:cNvSpPr>
          <p:nvPr>
            <p:ph type="body" sz="quarter" idx="1"/>
          </p:nvPr>
        </p:nvSpPr>
        <p:spPr>
          <a:xfrm>
            <a:off x="671465" y="1886743"/>
            <a:ext cx="23392404" cy="1698479"/>
          </a:xfrm>
          <a:prstGeom prst="rect">
            <a:avLst/>
          </a:prstGeom>
        </p:spPr>
        <p:txBody>
          <a:bodyPr/>
          <a:lstStyle/>
          <a:p>
            <a:endParaRPr/>
          </a:p>
        </p:txBody>
      </p:sp>
      <p:sp>
        <p:nvSpPr>
          <p:cNvPr id="98"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pic>
        <p:nvPicPr>
          <p:cNvPr id="99" name="Google Shape;129;p7" descr="Google Shape;129;p7"/>
          <p:cNvPicPr>
            <a:picLocks noChangeAspect="1"/>
          </p:cNvPicPr>
          <p:nvPr/>
        </p:nvPicPr>
        <p:blipFill>
          <a:blip r:embed="rId3"/>
          <a:srcRect l="1145" r="9197"/>
          <a:stretch>
            <a:fillRect/>
          </a:stretch>
        </p:blipFill>
        <p:spPr>
          <a:xfrm>
            <a:off x="12125330" y="2715890"/>
            <a:ext cx="12207698" cy="9228223"/>
          </a:xfrm>
          <a:prstGeom prst="rect">
            <a:avLst/>
          </a:prstGeom>
          <a:ln w="12700">
            <a:miter lim="400000"/>
          </a:ln>
        </p:spPr>
      </p:pic>
      <p:sp>
        <p:nvSpPr>
          <p:cNvPr id="100" name="Google Shape;130;p7"/>
          <p:cNvSpPr txBox="1"/>
          <p:nvPr/>
        </p:nvSpPr>
        <p:spPr>
          <a:xfrm>
            <a:off x="13233400" y="12587681"/>
            <a:ext cx="10496408" cy="980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29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“Energy and Policy Considerations for Deep Learning in NLP” by Strubell et al in ACL19</a:t>
            </a:r>
          </a:p>
        </p:txBody>
      </p:sp>
      <p:pic>
        <p:nvPicPr>
          <p:cNvPr id="101" name="Google Shape;131;p7" descr="Google Shape;131;p7"/>
          <p:cNvPicPr>
            <a:picLocks noChangeAspect="1"/>
          </p:cNvPicPr>
          <p:nvPr/>
        </p:nvPicPr>
        <p:blipFill>
          <a:blip r:embed="rId5"/>
          <a:stretch>
            <a:fillRect/>
          </a:stretch>
        </p:blipFill>
        <p:spPr>
          <a:xfrm>
            <a:off x="163940" y="3179736"/>
            <a:ext cx="11976624" cy="9770405"/>
          </a:xfrm>
          <a:prstGeom prst="rect">
            <a:avLst/>
          </a:prstGeom>
          <a:ln w="12700">
            <a:miter lim="400000"/>
          </a:ln>
        </p:spPr>
      </p:pic>
      <p:sp>
        <p:nvSpPr>
          <p:cNvPr id="102" name="Google Shape;132;p7"/>
          <p:cNvSpPr txBox="1"/>
          <p:nvPr/>
        </p:nvSpPr>
        <p:spPr>
          <a:xfrm>
            <a:off x="163940" y="12990509"/>
            <a:ext cx="12477712" cy="523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28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https://www.theregister.com/2020/11/04/gpt3_carbon_footprint_estimate/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Google Shape;138;p8"/>
          <p:cNvSpPr txBox="1">
            <a:spLocks noGrp="1"/>
          </p:cNvSpPr>
          <p:nvPr>
            <p:ph type="title"/>
          </p:nvPr>
        </p:nvSpPr>
        <p:spPr>
          <a:prstGeom prst="rect">
            <a:avLst/>
          </a:prstGeom>
        </p:spPr>
        <p:txBody>
          <a:bodyPr/>
          <a:lstStyle/>
          <a:p>
            <a:r>
              <a:t>UIs discriminate against differently-abled</a:t>
            </a:r>
          </a:p>
        </p:txBody>
      </p:sp>
      <p:sp>
        <p:nvSpPr>
          <p:cNvPr id="107" name="Google Shape;139;p8"/>
          <p:cNvSpPr txBox="1">
            <a:spLocks noGrp="1"/>
          </p:cNvSpPr>
          <p:nvPr>
            <p:ph type="body" idx="1"/>
          </p:nvPr>
        </p:nvSpPr>
        <p:spPr>
          <a:prstGeom prst="rect">
            <a:avLst/>
          </a:prstGeom>
        </p:spPr>
        <p:txBody>
          <a:bodyPr/>
          <a:lstStyle/>
          <a:p>
            <a:r>
              <a:t>Inclusivity and Accessibility: Domino’s Pizza LLC v. Robles</a:t>
            </a:r>
          </a:p>
        </p:txBody>
      </p:sp>
      <p:sp>
        <p:nvSpPr>
          <p:cNvPr id="1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pic>
        <p:nvPicPr>
          <p:cNvPr id="109" name="Google Shape;140;p8" descr="Google Shape;140;p8"/>
          <p:cNvPicPr>
            <a:picLocks noChangeAspect="1"/>
          </p:cNvPicPr>
          <p:nvPr/>
        </p:nvPicPr>
        <p:blipFill>
          <a:blip r:embed="rId3"/>
          <a:srcRect b="39952"/>
          <a:stretch>
            <a:fillRect/>
          </a:stretch>
        </p:blipFill>
        <p:spPr>
          <a:xfrm>
            <a:off x="550024" y="3131677"/>
            <a:ext cx="12534618" cy="8163748"/>
          </a:xfrm>
          <a:prstGeom prst="rect">
            <a:avLst/>
          </a:prstGeom>
          <a:ln w="12700">
            <a:miter lim="400000"/>
          </a:ln>
        </p:spPr>
      </p:pic>
      <p:sp>
        <p:nvSpPr>
          <p:cNvPr id="110" name="Google Shape;141;p8"/>
          <p:cNvSpPr txBox="1"/>
          <p:nvPr/>
        </p:nvSpPr>
        <p:spPr>
          <a:xfrm>
            <a:off x="13174154" y="7204217"/>
            <a:ext cx="10758661" cy="8296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“Domino’s Would Rather Go to the Supreme Court Than Make Its Website Accessible to the Blind” by Brenna Houck, Eater Detroit</a:t>
            </a:r>
          </a:p>
        </p:txBody>
      </p:sp>
      <p:pic>
        <p:nvPicPr>
          <p:cNvPr id="111" name="Google Shape;142;p8" descr="Google Shape;142;p8"/>
          <p:cNvPicPr>
            <a:picLocks noChangeAspect="1"/>
          </p:cNvPicPr>
          <p:nvPr/>
        </p:nvPicPr>
        <p:blipFill>
          <a:blip r:embed="rId5"/>
          <a:srcRect l="4828" t="7897" r="2119"/>
          <a:stretch>
            <a:fillRect/>
          </a:stretch>
        </p:blipFill>
        <p:spPr>
          <a:xfrm>
            <a:off x="7701742" y="8331199"/>
            <a:ext cx="16231074" cy="501762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51;p9" descr="Google Shape;151;p9"/>
          <p:cNvPicPr>
            <a:picLocks noChangeAspect="1"/>
          </p:cNvPicPr>
          <p:nvPr/>
        </p:nvPicPr>
        <p:blipFill>
          <a:blip r:embed="rId3"/>
          <a:srcRect l="8093" t="5734"/>
          <a:stretch>
            <a:fillRect/>
          </a:stretch>
        </p:blipFill>
        <p:spPr>
          <a:xfrm>
            <a:off x="10357368" y="1966215"/>
            <a:ext cx="13797757" cy="10200385"/>
          </a:xfrm>
          <a:prstGeom prst="rect">
            <a:avLst/>
          </a:prstGeom>
          <a:ln w="12700">
            <a:miter lim="400000"/>
          </a:ln>
        </p:spPr>
      </p:pic>
      <p:sp>
        <p:nvSpPr>
          <p:cNvPr id="116" name="Google Shape;147;p9"/>
          <p:cNvSpPr txBox="1">
            <a:spLocks noGrp="1"/>
          </p:cNvSpPr>
          <p:nvPr>
            <p:ph type="title"/>
          </p:nvPr>
        </p:nvSpPr>
        <p:spPr>
          <a:prstGeom prst="rect">
            <a:avLst/>
          </a:prstGeom>
        </p:spPr>
        <p:txBody>
          <a:bodyPr/>
          <a:lstStyle/>
          <a:p>
            <a:r>
              <a:t>Software evades regulation</a:t>
            </a:r>
          </a:p>
        </p:txBody>
      </p:sp>
      <p:sp>
        <p:nvSpPr>
          <p:cNvPr id="117" name="Google Shape;148;p9"/>
          <p:cNvSpPr txBox="1">
            <a:spLocks noGrp="1"/>
          </p:cNvSpPr>
          <p:nvPr>
            <p:ph type="body" idx="1"/>
          </p:nvPr>
        </p:nvSpPr>
        <p:spPr>
          <a:prstGeom prst="rect">
            <a:avLst/>
          </a:prstGeom>
        </p:spPr>
        <p:txBody>
          <a:bodyPr/>
          <a:lstStyle/>
          <a:p>
            <a:r>
              <a:t>Example: Volkswagen diesel emissions</a:t>
            </a:r>
          </a:p>
        </p:txBody>
      </p:sp>
      <p:sp>
        <p:nvSpPr>
          <p:cNvPr id="11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pic>
        <p:nvPicPr>
          <p:cNvPr id="119" name="Google Shape;149;p9" descr="Google Shape;149;p9"/>
          <p:cNvPicPr>
            <a:picLocks noChangeAspect="1"/>
          </p:cNvPicPr>
          <p:nvPr/>
        </p:nvPicPr>
        <p:blipFill>
          <a:blip r:embed="rId4"/>
          <a:srcRect l="6662" t="2401" r="2840" b="8663"/>
          <a:stretch>
            <a:fillRect/>
          </a:stretch>
        </p:blipFill>
        <p:spPr>
          <a:xfrm>
            <a:off x="-7383" y="2991213"/>
            <a:ext cx="10431028" cy="10372287"/>
          </a:xfrm>
          <a:prstGeom prst="rect">
            <a:avLst/>
          </a:prstGeom>
          <a:ln w="12700">
            <a:miter lim="400000"/>
          </a:ln>
        </p:spPr>
      </p:pic>
      <p:sp>
        <p:nvSpPr>
          <p:cNvPr id="120" name="Google Shape;150;p9"/>
          <p:cNvSpPr txBox="1"/>
          <p:nvPr/>
        </p:nvSpPr>
        <p:spPr>
          <a:xfrm>
            <a:off x="4319516" y="13098735"/>
            <a:ext cx="20084555" cy="573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31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“How Volkswagen’s ‘Defeat Devices’ Worked” By Guilbert Gates, Jack Ewing, Karl Russell and Derek Watkins</a:t>
            </a:r>
          </a:p>
        </p:txBody>
      </p:sp>
      <p:sp>
        <p:nvSpPr>
          <p:cNvPr id="121" name="Google Shape;152;p9"/>
          <p:cNvSpPr txBox="1"/>
          <p:nvPr/>
        </p:nvSpPr>
        <p:spPr>
          <a:xfrm rot="19443404">
            <a:off x="1121074" y="7085567"/>
            <a:ext cx="6232603" cy="746354"/>
          </a:xfrm>
          <a:prstGeom prst="rect">
            <a:avLst/>
          </a:prstGeom>
          <a:solidFill>
            <a:srgbClr val="ED220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4400">
                <a:solidFill>
                  <a:srgbClr val="FFFFFF"/>
                </a:solidFill>
                <a:latin typeface="Helvetica Neue"/>
                <a:ea typeface="Helvetica Neue"/>
                <a:cs typeface="Helvetica Neue"/>
                <a:sym typeface="Helvetica Neue"/>
              </a:defRPr>
            </a:lvl1pPr>
          </a:lstStyle>
          <a:p>
            <a:r>
              <a:t>$14.7 billion settlement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Google Shape;157;p10"/>
          <p:cNvSpPr txBox="1">
            <a:spLocks noGrp="1"/>
          </p:cNvSpPr>
          <p:nvPr>
            <p:ph type="title"/>
          </p:nvPr>
        </p:nvSpPr>
        <p:spPr>
          <a:prstGeom prst="rect">
            <a:avLst/>
          </a:prstGeom>
        </p:spPr>
        <p:txBody>
          <a:bodyPr/>
          <a:lstStyle/>
          <a:p>
            <a:r>
              <a:t>Bias is the Default</a:t>
            </a:r>
          </a:p>
        </p:txBody>
      </p:sp>
      <p:sp>
        <p:nvSpPr>
          <p:cNvPr id="126" name="Google Shape;158;p10"/>
          <p:cNvSpPr txBox="1">
            <a:spLocks noGrp="1"/>
          </p:cNvSpPr>
          <p:nvPr>
            <p:ph type="body" sz="quarter" idx="1"/>
          </p:nvPr>
        </p:nvSpPr>
        <p:spPr>
          <a:xfrm>
            <a:off x="671465" y="1886743"/>
            <a:ext cx="23392404" cy="2651127"/>
          </a:xfrm>
          <a:prstGeom prst="rect">
            <a:avLst/>
          </a:prstGeom>
        </p:spPr>
        <p:txBody>
          <a:bodyPr/>
          <a:lstStyle/>
          <a:p>
            <a:r>
              <a:t>Example: Google Photos auto-tagging </a:t>
            </a:r>
          </a:p>
        </p:txBody>
      </p:sp>
      <p:sp>
        <p:nvSpPr>
          <p:cNvPr id="12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pic>
        <p:nvPicPr>
          <p:cNvPr id="128" name="Google Shape;159;p10" descr="Google Shape;159;p10"/>
          <p:cNvPicPr>
            <a:picLocks noChangeAspect="1"/>
          </p:cNvPicPr>
          <p:nvPr/>
        </p:nvPicPr>
        <p:blipFill>
          <a:blip r:embed="rId3"/>
          <a:srcRect b="11844"/>
          <a:stretch>
            <a:fillRect/>
          </a:stretch>
        </p:blipFill>
        <p:spPr>
          <a:xfrm>
            <a:off x="671465" y="3141505"/>
            <a:ext cx="12470961" cy="8989885"/>
          </a:xfrm>
          <a:prstGeom prst="rect">
            <a:avLst/>
          </a:prstGeom>
          <a:ln w="12700">
            <a:miter lim="400000"/>
          </a:ln>
        </p:spPr>
      </p:pic>
      <p:pic>
        <p:nvPicPr>
          <p:cNvPr id="129" name="Google Shape;160;p10" descr="Google Shape;160;p10"/>
          <p:cNvPicPr>
            <a:picLocks noChangeAspect="1"/>
          </p:cNvPicPr>
          <p:nvPr/>
        </p:nvPicPr>
        <p:blipFill>
          <a:blip r:embed="rId4"/>
          <a:stretch>
            <a:fillRect/>
          </a:stretch>
        </p:blipFill>
        <p:spPr>
          <a:xfrm>
            <a:off x="14606338" y="443758"/>
            <a:ext cx="9761676" cy="13119276"/>
          </a:xfrm>
          <a:prstGeom prst="rect">
            <a:avLst/>
          </a:prstGeom>
          <a:ln w="12700">
            <a:miter lim="400000"/>
          </a:ln>
        </p:spPr>
      </p:pic>
      <p:sp>
        <p:nvSpPr>
          <p:cNvPr id="130" name="Google Shape;162;p10"/>
          <p:cNvSpPr txBox="1"/>
          <p:nvPr/>
        </p:nvSpPr>
        <p:spPr>
          <a:xfrm>
            <a:off x="2767581" y="12553346"/>
            <a:ext cx="6288940"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a:solidFill>
                  <a:srgbClr val="0000FF"/>
                </a:solidFill>
                <a:uFill>
                  <a:solidFill>
                    <a:srgbClr val="0000FF"/>
                  </a:solidFill>
                </a:uFill>
                <a:hlinkClick r:id="rId5"/>
              </a:rPr>
              <a:t>https://www.wsj.com/articles/BL-DGB-42522</a:t>
            </a:r>
          </a:p>
        </p:txBody>
      </p:sp>
      <p:sp>
        <p:nvSpPr>
          <p:cNvPr id="131" name="Google Shape;161;p10"/>
          <p:cNvSpPr txBox="1"/>
          <p:nvPr/>
        </p:nvSpPr>
        <p:spPr>
          <a:xfrm>
            <a:off x="957228" y="13089322"/>
            <a:ext cx="13069194" cy="47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defRPr sz="2500" u="sng">
                <a:solidFill>
                  <a:srgbClr val="0000FF"/>
                </a:solidFill>
                <a:uFill>
                  <a:solidFill>
                    <a:srgbClr val="0000FF"/>
                  </a:solidFill>
                </a:uFill>
                <a:latin typeface="Helvetica Neue"/>
                <a:ea typeface="Helvetica Neue"/>
                <a:cs typeface="Helvetica Neue"/>
                <a:sym typeface="Helvetica Neue"/>
                <a:hlinkClick r:id="rId6"/>
              </a:defRPr>
            </a:lvl1pPr>
          </a:lstStyle>
          <a:p>
            <a:pPr>
              <a:defRPr>
                <a:solidFill>
                  <a:srgbClr val="5E5E5E"/>
                </a:solidFill>
                <a:uFillTx/>
              </a:defRPr>
            </a:pPr>
            <a:r>
              <a:rPr>
                <a:solidFill>
                  <a:srgbClr val="0000FF"/>
                </a:solidFill>
                <a:uFill>
                  <a:solidFill>
                    <a:srgbClr val="0000FF"/>
                  </a:solidFill>
                </a:uFill>
                <a:hlinkClick r:id="rId6"/>
              </a:rPr>
              <a:t>https://www.wired.com/story/when-it-comes-to-gorillas-google-photos-remains-blind/</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Google Shape;167;p11"/>
          <p:cNvSpPr txBox="1">
            <a:spLocks noGrp="1"/>
          </p:cNvSpPr>
          <p:nvPr>
            <p:ph type="title"/>
          </p:nvPr>
        </p:nvSpPr>
        <p:spPr>
          <a:prstGeom prst="rect">
            <a:avLst/>
          </a:prstGeom>
        </p:spPr>
        <p:txBody>
          <a:bodyPr/>
          <a:lstStyle/>
          <a:p>
            <a:r>
              <a:t>Reflecting on these examples</a:t>
            </a:r>
          </a:p>
        </p:txBody>
      </p:sp>
      <p:sp>
        <p:nvSpPr>
          <p:cNvPr id="136" name="Google Shape;168;p11"/>
          <p:cNvSpPr txBox="1">
            <a:spLocks noGrp="1"/>
          </p:cNvSpPr>
          <p:nvPr>
            <p:ph type="body" idx="1"/>
          </p:nvPr>
        </p:nvSpPr>
        <p:spPr>
          <a:prstGeom prst="rect">
            <a:avLst/>
          </a:prstGeom>
        </p:spPr>
        <p:txBody>
          <a:bodyPr/>
          <a:lstStyle/>
          <a:p>
            <a:r>
              <a:t>Personal philosophies and business cases</a:t>
            </a:r>
          </a:p>
        </p:txBody>
      </p:sp>
      <p:sp>
        <p:nvSpPr>
          <p:cNvPr id="13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138" name="Google Shape;169;p11" descr="Google Shape;169;p11"/>
          <p:cNvPicPr>
            <a:picLocks noChangeAspect="1"/>
          </p:cNvPicPr>
          <p:nvPr/>
        </p:nvPicPr>
        <p:blipFill>
          <a:blip r:embed="rId3"/>
          <a:srcRect t="17785"/>
          <a:stretch>
            <a:fillRect/>
          </a:stretch>
        </p:blipFill>
        <p:spPr>
          <a:xfrm>
            <a:off x="1480314" y="3250618"/>
            <a:ext cx="10435564" cy="4826003"/>
          </a:xfrm>
          <a:prstGeom prst="rect">
            <a:avLst/>
          </a:prstGeom>
          <a:ln w="12700">
            <a:miter lim="400000"/>
          </a:ln>
        </p:spPr>
      </p:pic>
      <p:pic>
        <p:nvPicPr>
          <p:cNvPr id="139" name="Google Shape;170;p11" descr="Google Shape;170;p11"/>
          <p:cNvPicPr>
            <a:picLocks noChangeAspect="1"/>
          </p:cNvPicPr>
          <p:nvPr/>
        </p:nvPicPr>
        <p:blipFill>
          <a:blip r:embed="rId4"/>
          <a:srcRect t="17212"/>
          <a:stretch>
            <a:fillRect/>
          </a:stretch>
        </p:blipFill>
        <p:spPr>
          <a:xfrm>
            <a:off x="12930358" y="3250619"/>
            <a:ext cx="10363290" cy="4826001"/>
          </a:xfrm>
          <a:prstGeom prst="rect">
            <a:avLst/>
          </a:prstGeom>
          <a:ln w="12700">
            <a:miter lim="400000"/>
          </a:ln>
        </p:spPr>
      </p:pic>
      <p:pic>
        <p:nvPicPr>
          <p:cNvPr id="140" name="Google Shape;171;p11" descr="Google Shape;171;p11"/>
          <p:cNvPicPr>
            <a:picLocks noChangeAspect="1"/>
          </p:cNvPicPr>
          <p:nvPr/>
        </p:nvPicPr>
        <p:blipFill>
          <a:blip r:embed="rId5"/>
          <a:srcRect t="17242"/>
          <a:stretch>
            <a:fillRect/>
          </a:stretch>
        </p:blipFill>
        <p:spPr>
          <a:xfrm>
            <a:off x="1514444" y="8827276"/>
            <a:ext cx="10367146" cy="4826003"/>
          </a:xfrm>
          <a:prstGeom prst="rect">
            <a:avLst/>
          </a:prstGeom>
          <a:ln w="12700">
            <a:miter lim="400000"/>
          </a:ln>
        </p:spPr>
      </p:pic>
      <p:pic>
        <p:nvPicPr>
          <p:cNvPr id="141" name="Google Shape;172;p11" descr="Google Shape;172;p11"/>
          <p:cNvPicPr>
            <a:picLocks noChangeAspect="1"/>
          </p:cNvPicPr>
          <p:nvPr/>
        </p:nvPicPr>
        <p:blipFill>
          <a:blip r:embed="rId6"/>
          <a:srcRect t="17213"/>
          <a:stretch>
            <a:fillRect/>
          </a:stretch>
        </p:blipFill>
        <p:spPr>
          <a:xfrm>
            <a:off x="12930358" y="8827276"/>
            <a:ext cx="10363467" cy="4826002"/>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77;p12"/>
          <p:cNvSpPr txBox="1">
            <a:spLocks noGrp="1"/>
          </p:cNvSpPr>
          <p:nvPr>
            <p:ph type="title"/>
          </p:nvPr>
        </p:nvSpPr>
        <p:spPr>
          <a:prstGeom prst="rect">
            <a:avLst/>
          </a:prstGeom>
        </p:spPr>
        <p:txBody>
          <a:bodyPr/>
          <a:lstStyle/>
          <a:p>
            <a:r>
              <a:t>More than </a:t>
            </a:r>
            <a:r>
              <a:rPr i="1"/>
              <a:t>don’t be evil</a:t>
            </a:r>
          </a:p>
        </p:txBody>
      </p:sp>
      <p:sp>
        <p:nvSpPr>
          <p:cNvPr id="146" name="Google Shape;178;p12"/>
          <p:cNvSpPr txBox="1">
            <a:spLocks noGrp="1"/>
          </p:cNvSpPr>
          <p:nvPr>
            <p:ph type="body" idx="1"/>
          </p:nvPr>
        </p:nvSpPr>
        <p:spPr>
          <a:prstGeom prst="rect">
            <a:avLst/>
          </a:prstGeom>
        </p:spPr>
        <p:txBody>
          <a:bodyPr/>
          <a:lstStyle/>
          <a:p>
            <a:r>
              <a:t>Engineering equitable software requires conscious effort</a:t>
            </a:r>
          </a:p>
          <a:p>
            <a:pPr marL="1154811" lvl="1"/>
            <a:r>
              <a:t>How do we determine what “the right thing” is?</a:t>
            </a:r>
          </a:p>
          <a:p>
            <a:pPr marL="1154811" lvl="1"/>
            <a:r>
              <a:t>How do we convince our investors/managers to take this action?</a:t>
            </a:r>
          </a:p>
        </p:txBody>
      </p:sp>
      <p:sp>
        <p:nvSpPr>
          <p:cNvPr id="14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t>How to mitigate harms in software?</a:t>
            </a:r>
          </a:p>
        </p:txBody>
      </p:sp>
      <p:sp>
        <p:nvSpPr>
          <p:cNvPr id="152" name="Google Shape;185;g15e7e72aa08_0_47"/>
          <p:cNvSpPr txBox="1">
            <a:spLocks noGrp="1"/>
          </p:cNvSpPr>
          <p:nvPr>
            <p:ph type="body" idx="1"/>
          </p:nvPr>
        </p:nvSpPr>
        <p:spPr>
          <a:prstGeom prst="rect">
            <a:avLst/>
          </a:prstGeom>
        </p:spPr>
        <p:txBody>
          <a:bodyPr/>
          <a:lstStyle/>
          <a:p>
            <a:pPr>
              <a:lnSpc>
                <a:spcPct val="100000"/>
              </a:lnSpc>
            </a:pPr>
            <a:r>
              <a:rPr dirty="0"/>
              <a:t>What are you trying to solve?​</a:t>
            </a:r>
          </a:p>
          <a:p>
            <a:pPr lvl="1"/>
            <a:r>
              <a:rPr dirty="0"/>
              <a:t>For every software you create, include a wide range of people to use it</a:t>
            </a:r>
          </a:p>
          <a:p>
            <a:pPr lvl="1"/>
            <a:r>
              <a:rPr dirty="0"/>
              <a:t>Including more people helps detect biases and harms</a:t>
            </a:r>
          </a:p>
          <a:p>
            <a:pPr lvl="1"/>
            <a:r>
              <a:rPr dirty="0"/>
              <a:t>Iterate your software throughout its entire life cycle. </a:t>
            </a:r>
          </a:p>
        </p:txBody>
      </p:sp>
      <p:sp>
        <p:nvSpPr>
          <p:cNvPr id="15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pic>
        <p:nvPicPr>
          <p:cNvPr id="154" name="Google Shape;187;g15e7e72aa08_0_47" descr="Google Shape;187;g15e7e72aa08_0_47"/>
          <p:cNvPicPr>
            <a:picLocks noChangeAspect="1"/>
          </p:cNvPicPr>
          <p:nvPr/>
        </p:nvPicPr>
        <p:blipFill>
          <a:blip r:embed="rId2"/>
          <a:stretch>
            <a:fillRect/>
          </a:stretch>
        </p:blipFill>
        <p:spPr>
          <a:xfrm>
            <a:off x="16984087" y="5606027"/>
            <a:ext cx="7471797" cy="7471798"/>
          </a:xfrm>
          <a:prstGeom prst="rect">
            <a:avLst/>
          </a:prstGeom>
          <a:ln w="12700">
            <a:miter lim="400000"/>
          </a:ln>
        </p:spPr>
      </p:pic>
      <p:pic>
        <p:nvPicPr>
          <p:cNvPr id="155" name="Google Shape;188;g15e7e72aa08_0_47" descr="Google Shape;188;g15e7e72aa08_0_47"/>
          <p:cNvPicPr>
            <a:picLocks noChangeAspect="1"/>
          </p:cNvPicPr>
          <p:nvPr/>
        </p:nvPicPr>
        <p:blipFill>
          <a:blip r:embed="rId3"/>
          <a:stretch>
            <a:fillRect/>
          </a:stretch>
        </p:blipFill>
        <p:spPr>
          <a:xfrm>
            <a:off x="12817478" y="6094228"/>
            <a:ext cx="6827626" cy="6827626"/>
          </a:xfrm>
          <a:prstGeom prst="rect">
            <a:avLst/>
          </a:prstGeom>
          <a:ln w="12700">
            <a:miter lim="400000"/>
          </a:ln>
        </p:spPr>
      </p:pic>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Learning Goals"/>
          <p:cNvSpPr txBox="1">
            <a:spLocks noGrp="1"/>
          </p:cNvSpPr>
          <p:nvPr>
            <p:ph type="title"/>
          </p:nvPr>
        </p:nvSpPr>
        <p:spPr>
          <a:prstGeom prst="rect">
            <a:avLst/>
          </a:prstGeom>
        </p:spPr>
        <p:txBody>
          <a:bodyPr/>
          <a:lstStyle/>
          <a:p>
            <a:r>
              <a:rPr dirty="0"/>
              <a:t>Learning Goals</a:t>
            </a:r>
          </a:p>
        </p:txBody>
      </p:sp>
      <p:sp>
        <p:nvSpPr>
          <p:cNvPr id="47" name="By the end of this lesson, you should be able to…"/>
          <p:cNvSpPr txBox="1">
            <a:spLocks noGrp="1"/>
          </p:cNvSpPr>
          <p:nvPr>
            <p:ph type="body" idx="1"/>
          </p:nvPr>
        </p:nvSpPr>
        <p:spPr>
          <a:prstGeom prst="rect">
            <a:avLst/>
          </a:prstGeom>
        </p:spPr>
        <p:txBody>
          <a:bodyPr/>
          <a:lstStyle/>
          <a:p>
            <a:r>
              <a:rPr dirty="0"/>
              <a:t>By the end of this lesson, you should be able to…</a:t>
            </a:r>
          </a:p>
          <a:p>
            <a:pPr lvl="1">
              <a:lnSpc>
                <a:spcPct val="90000"/>
              </a:lnSpc>
            </a:pPr>
            <a:r>
              <a:rPr dirty="0"/>
              <a:t>Illustrate how software can cause inadvertent harm or amplify inequities</a:t>
            </a:r>
          </a:p>
          <a:p>
            <a:pPr lvl="1">
              <a:lnSpc>
                <a:spcPct val="90000"/>
              </a:lnSpc>
            </a:pPr>
            <a:r>
              <a:rPr dirty="0"/>
              <a:t>Explain the role of software engineers in avoiding such harms</a:t>
            </a:r>
          </a:p>
        </p:txBody>
      </p:sp>
      <p:sp>
        <p:nvSpPr>
          <p:cNvPr id="48"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ogle Shape;194;g15e7e72aa08_0_60"/>
          <p:cNvSpPr txBox="1">
            <a:spLocks noGrp="1"/>
          </p:cNvSpPr>
          <p:nvPr>
            <p:ph type="title"/>
          </p:nvPr>
        </p:nvSpPr>
        <p:spPr>
          <a:xfrm>
            <a:off x="244049" y="924624"/>
            <a:ext cx="23895902" cy="5228402"/>
          </a:xfrm>
          <a:prstGeom prst="rect">
            <a:avLst/>
          </a:prstGeom>
        </p:spPr>
        <p:txBody>
          <a:bodyPr/>
          <a:lstStyle/>
          <a:p>
            <a:r>
              <a:t>How to write software for people that mitigates harm</a:t>
            </a:r>
          </a:p>
        </p:txBody>
      </p:sp>
      <p:sp>
        <p:nvSpPr>
          <p:cNvPr id="159" name="Google Shape;195;g15e7e72aa08_0_60"/>
          <p:cNvSpPr txBox="1"/>
          <p:nvPr/>
        </p:nvSpPr>
        <p:spPr>
          <a:xfrm>
            <a:off x="1122674" y="12398075"/>
            <a:ext cx="20451902" cy="678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spAutoFit/>
          </a:bodyPr>
          <a:lstStyle>
            <a:lvl1pPr>
              <a:defRPr sz="3400">
                <a:solidFill>
                  <a:srgbClr val="0000FF"/>
                </a:solidFill>
                <a:uFill>
                  <a:solidFill>
                    <a:srgbClr val="0000FF"/>
                  </a:solidFill>
                </a:uFill>
                <a:latin typeface="Helvetica Neue"/>
                <a:ea typeface="Helvetica Neue"/>
                <a:cs typeface="Helvetica Neue"/>
                <a:sym typeface="Helvetica Neue"/>
                <a:hlinkClick r:id="rId2"/>
              </a:defRPr>
            </a:lvl1pPr>
          </a:lstStyle>
          <a:p>
            <a:pPr>
              <a:defRPr>
                <a:solidFill>
                  <a:srgbClr val="000000"/>
                </a:solidFill>
                <a:uFillTx/>
              </a:defRPr>
            </a:pPr>
            <a:r>
              <a:rPr>
                <a:solidFill>
                  <a:srgbClr val="0000FF"/>
                </a:solidFill>
                <a:uFill>
                  <a:solidFill>
                    <a:srgbClr val="0000FF"/>
                  </a:solidFill>
                </a:uFill>
                <a:hlinkClick r:id="rId2"/>
              </a:rPr>
              <a:t>https://www.microsoft.com/en-us/research/uploads/prod/2020/03/Guidelines_summary_image@2x.png</a:t>
            </a:r>
          </a:p>
        </p:txBody>
      </p:sp>
      <p:pic>
        <p:nvPicPr>
          <p:cNvPr id="160" name="Google Shape;196;g15e7e72aa08_0_60" descr="Google Shape;196;g15e7e72aa08_0_60"/>
          <p:cNvPicPr>
            <a:picLocks noChangeAspect="1"/>
          </p:cNvPicPr>
          <p:nvPr/>
        </p:nvPicPr>
        <p:blipFill>
          <a:blip r:embed="rId3"/>
          <a:stretch>
            <a:fillRect/>
          </a:stretch>
        </p:blipFill>
        <p:spPr>
          <a:xfrm>
            <a:off x="15417837" y="4275283"/>
            <a:ext cx="8472788" cy="646321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Google Shape;201;g15e7e72aa08_0_66" descr="Google Shape;201;g15e7e72aa08_0_66"/>
          <p:cNvPicPr>
            <a:picLocks noChangeAspect="1"/>
          </p:cNvPicPr>
          <p:nvPr/>
        </p:nvPicPr>
        <p:blipFill>
          <a:blip r:embed="rId2"/>
          <a:srcRect l="10739" t="13489"/>
          <a:stretch>
            <a:fillRect/>
          </a:stretch>
        </p:blipFill>
        <p:spPr>
          <a:xfrm>
            <a:off x="390848" y="262283"/>
            <a:ext cx="15015298" cy="11865768"/>
          </a:xfrm>
          <a:prstGeom prst="rect">
            <a:avLst/>
          </a:prstGeom>
          <a:ln w="12700">
            <a:miter lim="400000"/>
          </a:ln>
        </p:spPr>
      </p:pic>
      <p:sp>
        <p:nvSpPr>
          <p:cNvPr id="163" name="Google Shape;202;g15e7e72aa08_0_66"/>
          <p:cNvSpPr txBox="1"/>
          <p:nvPr/>
        </p:nvSpPr>
        <p:spPr>
          <a:xfrm>
            <a:off x="304800" y="1614683"/>
            <a:ext cx="3000001" cy="380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a:solidFill>
                  <a:srgbClr val="000000"/>
                </a:solidFill>
              </a:defRPr>
            </a:lvl1pPr>
          </a:lstStyle>
          <a:p>
            <a:r>
              <a:t> </a:t>
            </a:r>
          </a:p>
        </p:txBody>
      </p:sp>
      <p:pic>
        <p:nvPicPr>
          <p:cNvPr id="164" name="Google Shape;203;g15e7e72aa08_0_66" descr="Google Shape;203;g15e7e72aa08_0_66"/>
          <p:cNvPicPr>
            <a:picLocks noChangeAspect="1"/>
          </p:cNvPicPr>
          <p:nvPr/>
        </p:nvPicPr>
        <p:blipFill>
          <a:blip r:embed="rId3"/>
          <a:stretch>
            <a:fillRect/>
          </a:stretch>
        </p:blipFill>
        <p:spPr>
          <a:xfrm>
            <a:off x="17529962" y="304800"/>
            <a:ext cx="6854038" cy="52284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Google Shape;208;g15e7e72aa08_0_74" descr="Google Shape;208;g15e7e72aa08_0_74"/>
          <p:cNvPicPr>
            <a:picLocks noChangeAspect="1"/>
          </p:cNvPicPr>
          <p:nvPr/>
        </p:nvPicPr>
        <p:blipFill>
          <a:blip r:embed="rId2"/>
          <a:stretch>
            <a:fillRect/>
          </a:stretch>
        </p:blipFill>
        <p:spPr>
          <a:xfrm>
            <a:off x="315299" y="286465"/>
            <a:ext cx="23992008" cy="11814852"/>
          </a:xfrm>
          <a:prstGeom prst="rect">
            <a:avLst/>
          </a:prstGeom>
          <a:ln w="12700">
            <a:miter lim="400000"/>
          </a:ln>
        </p:spPr>
      </p:pic>
      <p:sp>
        <p:nvSpPr>
          <p:cNvPr id="167" name="Google Shape;209;g15e7e72aa08_0_74"/>
          <p:cNvSpPr txBox="1"/>
          <p:nvPr/>
        </p:nvSpPr>
        <p:spPr>
          <a:xfrm>
            <a:off x="304800" y="1614683"/>
            <a:ext cx="3000001" cy="380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a:solidFill>
                  <a:srgbClr val="000000"/>
                </a:solidFill>
              </a:defRPr>
            </a:lvl1pPr>
          </a:lstStyle>
          <a:p>
            <a:r>
              <a:t> </a:t>
            </a:r>
          </a:p>
        </p:txBody>
      </p:sp>
      <p:pic>
        <p:nvPicPr>
          <p:cNvPr id="168" name="Google Shape;210;g15e7e72aa08_0_74" descr="Google Shape;210;g15e7e72aa08_0_74"/>
          <p:cNvPicPr>
            <a:picLocks noChangeAspect="1"/>
          </p:cNvPicPr>
          <p:nvPr/>
        </p:nvPicPr>
        <p:blipFill>
          <a:blip r:embed="rId3"/>
          <a:stretch>
            <a:fillRect/>
          </a:stretch>
        </p:blipFill>
        <p:spPr>
          <a:xfrm>
            <a:off x="21459099" y="11568300"/>
            <a:ext cx="2431525" cy="1854826"/>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Google Shape;215;g15e7e72aa08_0_82" descr="Google Shape;215;g15e7e72aa08_0_82"/>
          <p:cNvPicPr>
            <a:picLocks noChangeAspect="1"/>
          </p:cNvPicPr>
          <p:nvPr/>
        </p:nvPicPr>
        <p:blipFill>
          <a:blip r:embed="rId2"/>
          <a:stretch>
            <a:fillRect/>
          </a:stretch>
        </p:blipFill>
        <p:spPr>
          <a:xfrm>
            <a:off x="0" y="1476899"/>
            <a:ext cx="24367697" cy="8316914"/>
          </a:xfrm>
          <a:prstGeom prst="rect">
            <a:avLst/>
          </a:prstGeom>
          <a:ln w="12700">
            <a:miter lim="400000"/>
          </a:ln>
        </p:spPr>
      </p:pic>
      <p:pic>
        <p:nvPicPr>
          <p:cNvPr id="171" name="Google Shape;216;g15e7e72aa08_0_82" descr="Google Shape;216;g15e7e72aa08_0_82"/>
          <p:cNvPicPr>
            <a:picLocks noChangeAspect="1"/>
          </p:cNvPicPr>
          <p:nvPr/>
        </p:nvPicPr>
        <p:blipFill>
          <a:blip r:embed="rId3"/>
          <a:stretch>
            <a:fillRect/>
          </a:stretch>
        </p:blipFill>
        <p:spPr>
          <a:xfrm>
            <a:off x="20837650" y="11031349"/>
            <a:ext cx="3199401" cy="2440576"/>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Google Shape;221;g15e7e72aa08_0_90" descr="Google Shape;221;g15e7e72aa08_0_90"/>
          <p:cNvPicPr>
            <a:picLocks noChangeAspect="1"/>
          </p:cNvPicPr>
          <p:nvPr/>
        </p:nvPicPr>
        <p:blipFill>
          <a:blip r:embed="rId2"/>
          <a:srcRect l="1471" t="7320" r="28752" b="26402"/>
          <a:stretch>
            <a:fillRect/>
          </a:stretch>
        </p:blipFill>
        <p:spPr>
          <a:xfrm>
            <a:off x="2949829" y="65778"/>
            <a:ext cx="21372084" cy="6958291"/>
          </a:xfrm>
          <a:prstGeom prst="rect">
            <a:avLst/>
          </a:prstGeom>
          <a:ln w="12700">
            <a:miter lim="400000"/>
          </a:ln>
        </p:spPr>
      </p:pic>
      <p:pic>
        <p:nvPicPr>
          <p:cNvPr id="174" name="Google Shape;221;g15e7e72aa08_0_90" descr="Google Shape;221;g15e7e72aa08_0_90"/>
          <p:cNvPicPr>
            <a:picLocks noChangeAspect="1"/>
          </p:cNvPicPr>
          <p:nvPr/>
        </p:nvPicPr>
        <p:blipFill>
          <a:blip r:embed="rId2"/>
          <a:srcRect l="68412" t="7320" b="36511"/>
          <a:stretch>
            <a:fillRect/>
          </a:stretch>
        </p:blipFill>
        <p:spPr>
          <a:xfrm>
            <a:off x="242159" y="7024069"/>
            <a:ext cx="10665880" cy="6500813"/>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dirty="0"/>
              <a:t>Where does this leave us?</a:t>
            </a:r>
            <a:endParaRPr dirty="0"/>
          </a:p>
        </p:txBody>
      </p:sp>
      <p:sp>
        <p:nvSpPr>
          <p:cNvPr id="152" name="Google Shape;185;g15e7e72aa08_0_47"/>
          <p:cNvSpPr txBox="1">
            <a:spLocks noGrp="1"/>
          </p:cNvSpPr>
          <p:nvPr>
            <p:ph type="body" idx="1"/>
          </p:nvPr>
        </p:nvSpPr>
        <p:spPr>
          <a:prstGeom prst="rect">
            <a:avLst/>
          </a:prstGeom>
        </p:spPr>
        <p:txBody>
          <a:bodyPr/>
          <a:lstStyle/>
          <a:p>
            <a:pPr>
              <a:lnSpc>
                <a:spcPct val="100000"/>
              </a:lnSpc>
            </a:pPr>
            <a:r>
              <a:rPr lang="en-US" b="1" dirty="0"/>
              <a:t>So that we can sleep at night</a:t>
            </a:r>
          </a:p>
          <a:p>
            <a:pPr lvl="1"/>
            <a:r>
              <a:rPr lang="en-US" dirty="0"/>
              <a:t>Consider the different ways that our software may </a:t>
            </a:r>
            <a:r>
              <a:rPr lang="en-US" dirty="0">
                <a:solidFill>
                  <a:srgbClr val="FF0000"/>
                </a:solidFill>
              </a:rPr>
              <a:t>impact</a:t>
            </a:r>
            <a:r>
              <a:rPr lang="en-US" dirty="0"/>
              <a:t> others</a:t>
            </a:r>
          </a:p>
          <a:p>
            <a:pPr lvl="1"/>
            <a:r>
              <a:rPr lang="en-US" dirty="0"/>
              <a:t>Consider the ways in which our software </a:t>
            </a:r>
            <a:r>
              <a:rPr lang="en-US" dirty="0">
                <a:solidFill>
                  <a:srgbClr val="FF0000"/>
                </a:solidFill>
              </a:rPr>
              <a:t>interacts</a:t>
            </a:r>
            <a:r>
              <a:rPr lang="en-US" dirty="0"/>
              <a:t> with the political, social, and economic systems in which we and our users live</a:t>
            </a:r>
          </a:p>
          <a:p>
            <a:pPr lvl="1"/>
            <a:r>
              <a:rPr lang="en-US" dirty="0"/>
              <a:t>Follow </a:t>
            </a:r>
            <a:r>
              <a:rPr lang="en-US" dirty="0">
                <a:solidFill>
                  <a:srgbClr val="FF0000"/>
                </a:solidFill>
              </a:rPr>
              <a:t>best practices</a:t>
            </a:r>
            <a:r>
              <a:rPr lang="en-US" dirty="0"/>
              <a:t>, and actively push to improve them</a:t>
            </a:r>
          </a:p>
          <a:p>
            <a:pPr lvl="1"/>
            <a:r>
              <a:rPr lang="en-US" dirty="0"/>
              <a:t>Encourage </a:t>
            </a:r>
            <a:r>
              <a:rPr lang="en-US" dirty="0">
                <a:solidFill>
                  <a:srgbClr val="FF0000"/>
                </a:solidFill>
              </a:rPr>
              <a:t>diversity</a:t>
            </a:r>
            <a:r>
              <a:rPr lang="en-US" dirty="0"/>
              <a:t> in our development teams</a:t>
            </a:r>
          </a:p>
          <a:p>
            <a:pPr lvl="1"/>
            <a:r>
              <a:rPr lang="en-US" dirty="0"/>
              <a:t>Engage in </a:t>
            </a:r>
            <a:r>
              <a:rPr lang="en-US" dirty="0">
                <a:solidFill>
                  <a:srgbClr val="FF0000"/>
                </a:solidFill>
              </a:rPr>
              <a:t>honest conversations </a:t>
            </a:r>
            <a:r>
              <a:rPr lang="en-US" dirty="0"/>
              <a:t>with our co-workers and supervisors to explore possible ethical issues and their implications.</a:t>
            </a:r>
          </a:p>
        </p:txBody>
      </p:sp>
      <p:sp>
        <p:nvSpPr>
          <p:cNvPr id="15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156" name="Google Shape;189;g15e7e72aa08_0_47"/>
          <p:cNvSpPr txBox="1"/>
          <p:nvPr/>
        </p:nvSpPr>
        <p:spPr>
          <a:xfrm>
            <a:off x="304800" y="1804799"/>
            <a:ext cx="3000001"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t>
            </a:r>
          </a:p>
        </p:txBody>
      </p:sp>
    </p:spTree>
    <p:extLst>
      <p:ext uri="{BB962C8B-B14F-4D97-AF65-F5344CB8AC3E}">
        <p14:creationId xmlns:p14="http://schemas.microsoft.com/office/powerpoint/2010/main" val="197855206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Learning Goals"/>
          <p:cNvSpPr txBox="1">
            <a:spLocks noGrp="1"/>
          </p:cNvSpPr>
          <p:nvPr>
            <p:ph type="title"/>
          </p:nvPr>
        </p:nvSpPr>
        <p:spPr>
          <a:prstGeom prst="rect">
            <a:avLst/>
          </a:prstGeom>
        </p:spPr>
        <p:txBody>
          <a:bodyPr/>
          <a:lstStyle/>
          <a:p>
            <a:r>
              <a:t>Learning Goals</a:t>
            </a:r>
          </a:p>
        </p:txBody>
      </p:sp>
      <p:sp>
        <p:nvSpPr>
          <p:cNvPr id="177" name="By the end of this lesson, you should be able to…"/>
          <p:cNvSpPr txBox="1">
            <a:spLocks noGrp="1"/>
          </p:cNvSpPr>
          <p:nvPr>
            <p:ph type="body" idx="1"/>
          </p:nvPr>
        </p:nvSpPr>
        <p:spPr>
          <a:prstGeom prst="rect">
            <a:avLst/>
          </a:prstGeom>
        </p:spPr>
        <p:txBody>
          <a:bodyPr/>
          <a:lstStyle/>
          <a:p>
            <a:r>
              <a:t>You should now be able to…</a:t>
            </a:r>
          </a:p>
          <a:p>
            <a:pPr lvl="1">
              <a:lnSpc>
                <a:spcPct val="90000"/>
              </a:lnSpc>
            </a:pPr>
            <a:r>
              <a:t>Suggest how software can cause inadvertent harm or amplify inequities</a:t>
            </a:r>
          </a:p>
          <a:p>
            <a:pPr lvl="1">
              <a:lnSpc>
                <a:spcPct val="90000"/>
              </a:lnSpc>
            </a:pPr>
            <a:r>
              <a:t>Explain why software engineers have a role to play in avoiding such harms</a:t>
            </a:r>
          </a:p>
        </p:txBody>
      </p:sp>
      <p:sp>
        <p:nvSpPr>
          <p:cNvPr id="17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Google Shape;227;g15e7e72aa08_0_107"/>
          <p:cNvSpPr txBox="1">
            <a:spLocks noGrp="1"/>
          </p:cNvSpPr>
          <p:nvPr>
            <p:ph type="title"/>
          </p:nvPr>
        </p:nvSpPr>
        <p:spPr>
          <a:prstGeom prst="rect">
            <a:avLst/>
          </a:prstGeom>
        </p:spPr>
        <p:txBody>
          <a:bodyPr/>
          <a:lstStyle/>
          <a:p>
            <a:r>
              <a:t>Exercise</a:t>
            </a:r>
          </a:p>
        </p:txBody>
      </p:sp>
      <p:sp>
        <p:nvSpPr>
          <p:cNvPr id="181" name="Google Shape;228;g15e7e72aa08_0_107"/>
          <p:cNvSpPr txBox="1">
            <a:spLocks noGrp="1"/>
          </p:cNvSpPr>
          <p:nvPr>
            <p:ph type="body" idx="1"/>
          </p:nvPr>
        </p:nvSpPr>
        <p:spPr>
          <a:prstGeom prst="rect">
            <a:avLst/>
          </a:prstGeom>
        </p:spPr>
        <p:txBody>
          <a:bodyPr lIns="50800" tIns="50800" rIns="50800" bIns="50800"/>
          <a:lstStyle>
            <a:lvl1pPr>
              <a:spcBef>
                <a:spcPts val="4500"/>
              </a:spcBef>
              <a:defRPr sz="4800"/>
            </a:lvl1pPr>
          </a:lstStyle>
          <a:p>
            <a:r>
              <a:t>Team up and propose actionable ideas to re-design Amazon’s Hiring Software</a:t>
            </a:r>
          </a:p>
        </p:txBody>
      </p:sp>
      <p:sp>
        <p:nvSpPr>
          <p:cNvPr id="18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183" name="Google Shape;229;g15e7e72aa08_0_107"/>
          <p:cNvSpPr txBox="1"/>
          <p:nvPr/>
        </p:nvSpPr>
        <p:spPr>
          <a:xfrm>
            <a:off x="1358900" y="8008958"/>
            <a:ext cx="3000001" cy="380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a:solidFill>
                  <a:srgbClr val="000000"/>
                </a:solidFill>
              </a:defRPr>
            </a:lvl1pPr>
          </a:lstStyle>
          <a:p>
            <a:r>
              <a:t> </a:t>
            </a:r>
          </a:p>
        </p:txBody>
      </p:sp>
      <p:pic>
        <p:nvPicPr>
          <p:cNvPr id="184" name="Google Shape;230;g15e7e72aa08_0_107" descr="Google Shape;230;g15e7e72aa08_0_107"/>
          <p:cNvPicPr>
            <a:picLocks noChangeAspect="1"/>
          </p:cNvPicPr>
          <p:nvPr/>
        </p:nvPicPr>
        <p:blipFill>
          <a:blip r:embed="rId3"/>
          <a:stretch>
            <a:fillRect/>
          </a:stretch>
        </p:blipFill>
        <p:spPr>
          <a:xfrm>
            <a:off x="138777" y="4464679"/>
            <a:ext cx="24106445" cy="7344933"/>
          </a:xfrm>
          <a:prstGeom prst="rect">
            <a:avLst/>
          </a:prstGeom>
          <a:ln w="12700">
            <a:miter lim="400000"/>
          </a:ln>
        </p:spPr>
      </p:pic>
      <p:sp>
        <p:nvSpPr>
          <p:cNvPr id="185" name="Google Shape;231;g15e7e72aa08_0_107"/>
          <p:cNvSpPr txBox="1"/>
          <p:nvPr/>
        </p:nvSpPr>
        <p:spPr>
          <a:xfrm>
            <a:off x="304800" y="1614683"/>
            <a:ext cx="3000001" cy="380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chor="ctr">
            <a:spAutoFit/>
          </a:bodyPr>
          <a:lstStyle>
            <a:lvl1pPr>
              <a:defRPr>
                <a:solidFill>
                  <a:srgbClr val="000000"/>
                </a:solidFill>
              </a:defRPr>
            </a:lvl1pPr>
          </a:lstStyle>
          <a:p>
            <a: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ode of Ethics"/>
          <p:cNvSpPr txBox="1">
            <a:spLocks noGrp="1"/>
          </p:cNvSpPr>
          <p:nvPr>
            <p:ph type="title"/>
          </p:nvPr>
        </p:nvSpPr>
        <p:spPr>
          <a:xfrm>
            <a:off x="1141921" y="341800"/>
            <a:ext cx="21971005" cy="2106469"/>
          </a:xfrm>
          <a:prstGeom prst="rect">
            <a:avLst/>
          </a:prstGeom>
        </p:spPr>
        <p:txBody>
          <a:bodyPr>
            <a:normAutofit/>
          </a:bodyPr>
          <a:lstStyle/>
          <a:p>
            <a:r>
              <a:rPr lang="en-US" sz="8400" dirty="0">
                <a:solidFill>
                  <a:srgbClr val="0070C0"/>
                </a:solidFill>
                <a:latin typeface="Verdana" panose="020B0604030504040204" pitchFamily="34" charset="0"/>
                <a:ea typeface="Verdana" panose="020B0604030504040204" pitchFamily="34" charset="0"/>
              </a:rPr>
              <a:t>Code of Ethics</a:t>
            </a:r>
            <a:endParaRPr sz="8400" dirty="0">
              <a:solidFill>
                <a:srgbClr val="0070C0"/>
              </a:solidFill>
              <a:latin typeface="Verdana" panose="020B0604030504040204" pitchFamily="34" charset="0"/>
              <a:ea typeface="Verdana" panose="020B0604030504040204" pitchFamily="34" charset="0"/>
            </a:endParaRPr>
          </a:p>
        </p:txBody>
      </p:sp>
      <p:sp>
        <p:nvSpPr>
          <p:cNvPr id="140" name="Professional Enginee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Professional Engineers</a:t>
            </a:r>
          </a:p>
        </p:txBody>
      </p:sp>
      <p:sp>
        <p:nvSpPr>
          <p:cNvPr id="141" name="Engineers, in the fulfillment of their professional duties, shall:…"/>
          <p:cNvSpPr txBox="1"/>
          <p:nvPr/>
        </p:nvSpPr>
        <p:spPr>
          <a:xfrm>
            <a:off x="725607" y="3674641"/>
            <a:ext cx="15572239" cy="5642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defRPr sz="3900">
                <a:solidFill>
                  <a:srgbClr val="000000"/>
                </a:solidFill>
              </a:defRPr>
            </a:pPr>
            <a:r>
              <a:rPr sz="4000" dirty="0"/>
              <a:t>Engineers, in the fulfillment of their professional duties, shall:</a:t>
            </a:r>
          </a:p>
          <a:p>
            <a:pPr marL="457200" indent="-317500" algn="l" defTabSz="457200">
              <a:buClr>
                <a:srgbClr val="595959"/>
              </a:buClr>
              <a:buSzPct val="100000"/>
              <a:buFont typeface="Helvetica"/>
              <a:buAutoNum type="arabicPeriod"/>
              <a:defRPr sz="3900">
                <a:solidFill>
                  <a:srgbClr val="000000"/>
                </a:solidFill>
              </a:defRPr>
            </a:pPr>
            <a:r>
              <a:rPr sz="4000" dirty="0"/>
              <a:t>Hold paramount the safety, health, and welfare of the public.</a:t>
            </a:r>
          </a:p>
          <a:p>
            <a:pPr marL="457200" indent="-317500" algn="l" defTabSz="457200">
              <a:buClr>
                <a:srgbClr val="595959"/>
              </a:buClr>
              <a:buSzPct val="100000"/>
              <a:buFont typeface="Helvetica"/>
              <a:buAutoNum type="arabicPeriod"/>
              <a:defRPr sz="3900">
                <a:solidFill>
                  <a:srgbClr val="000000"/>
                </a:solidFill>
              </a:defRPr>
            </a:pPr>
            <a:r>
              <a:rPr sz="4000" dirty="0"/>
              <a:t>Perform services only in areas of their competence.</a:t>
            </a:r>
          </a:p>
          <a:p>
            <a:pPr marL="457200" indent="-317500" algn="l" defTabSz="457200">
              <a:buClr>
                <a:srgbClr val="595959"/>
              </a:buClr>
              <a:buSzPct val="100000"/>
              <a:buFont typeface="Helvetica"/>
              <a:buAutoNum type="arabicPeriod"/>
              <a:defRPr sz="3900">
                <a:solidFill>
                  <a:srgbClr val="000000"/>
                </a:solidFill>
              </a:defRPr>
            </a:pPr>
            <a:r>
              <a:rPr sz="4000" dirty="0"/>
              <a:t>Issue public statements only in an objective and truthful manner.</a:t>
            </a:r>
          </a:p>
          <a:p>
            <a:pPr marL="457200" indent="-317500" algn="l" defTabSz="457200">
              <a:buClr>
                <a:srgbClr val="595959"/>
              </a:buClr>
              <a:buSzPct val="100000"/>
              <a:buFont typeface="Helvetica"/>
              <a:buAutoNum type="arabicPeriod"/>
              <a:defRPr sz="3900">
                <a:solidFill>
                  <a:srgbClr val="000000"/>
                </a:solidFill>
              </a:defRPr>
            </a:pPr>
            <a:r>
              <a:rPr sz="4000" dirty="0"/>
              <a:t>Act for each employer or client as faithful agents or trustees.</a:t>
            </a:r>
          </a:p>
          <a:p>
            <a:pPr marL="457200" indent="-317500" algn="l" defTabSz="457200">
              <a:buClr>
                <a:srgbClr val="595959"/>
              </a:buClr>
              <a:buSzPct val="100000"/>
              <a:buFont typeface="Helvetica"/>
              <a:buAutoNum type="arabicPeriod"/>
              <a:defRPr sz="3900">
                <a:solidFill>
                  <a:srgbClr val="000000"/>
                </a:solidFill>
              </a:defRPr>
            </a:pPr>
            <a:r>
              <a:rPr sz="4000" dirty="0"/>
              <a:t>Avoid deceptive acts.</a:t>
            </a:r>
          </a:p>
          <a:p>
            <a:pPr marL="457200" indent="-317500" algn="l" defTabSz="457200">
              <a:buClr>
                <a:srgbClr val="595959"/>
              </a:buClr>
              <a:buSzPct val="100000"/>
              <a:buFont typeface="Helvetica"/>
              <a:buAutoNum type="arabicPeriod"/>
              <a:defRPr sz="3900">
                <a:solidFill>
                  <a:srgbClr val="000000"/>
                </a:solidFill>
              </a:defRPr>
            </a:pPr>
            <a:r>
              <a:rPr sz="4000" dirty="0"/>
              <a:t>Conduct themselves honorably, responsibly, ethically, and lawfully so as to enhance the honor, reputation, and usefulness of the profession.</a:t>
            </a:r>
          </a:p>
        </p:txBody>
      </p:sp>
      <p:sp>
        <p:nvSpPr>
          <p:cNvPr id="142" name="National Society of Professional Engineers - Code of Ethics for Engineers"/>
          <p:cNvSpPr txBox="1"/>
          <p:nvPr/>
        </p:nvSpPr>
        <p:spPr>
          <a:xfrm>
            <a:off x="1141921" y="12907555"/>
            <a:ext cx="10116552"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3"/>
              </a:defRPr>
            </a:lvl1pPr>
          </a:lstStyle>
          <a:p>
            <a:pPr>
              <a:defRPr u="none"/>
            </a:pPr>
            <a:r>
              <a:rPr sz="2400" u="sng" dirty="0">
                <a:hlinkClick r:id="rId3"/>
              </a:rPr>
              <a:t>National Society of Professional Engineers - Code of Ethics for Engineers</a:t>
            </a:r>
          </a:p>
        </p:txBody>
      </p:sp>
      <p:pic>
        <p:nvPicPr>
          <p:cNvPr id="143" name="Image" descr="Image"/>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6297847" y="-1"/>
            <a:ext cx="7979507" cy="137160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Professional Engineers: Citigroup Center"/>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Professional Engineers: Citigroup Center</a:t>
            </a:r>
          </a:p>
        </p:txBody>
      </p:sp>
      <p:sp>
        <p:nvSpPr>
          <p:cNvPr id="149" name="Design met building code, but did not account for all failure modes…"/>
          <p:cNvSpPr txBox="1">
            <a:spLocks noGrp="1"/>
          </p:cNvSpPr>
          <p:nvPr>
            <p:ph type="body" sz="half" idx="1"/>
          </p:nvPr>
        </p:nvSpPr>
        <p:spPr>
          <a:xfrm>
            <a:off x="869615" y="4057869"/>
            <a:ext cx="8608205" cy="8256012"/>
          </a:xfrm>
          <a:prstGeom prst="rect">
            <a:avLst/>
          </a:prstGeom>
        </p:spPr>
        <p:txBody>
          <a:bodyPr/>
          <a:lstStyle/>
          <a:p>
            <a:r>
              <a:rPr dirty="0"/>
              <a:t>Design met building code, but did </a:t>
            </a:r>
            <a:r>
              <a:rPr i="1" dirty="0"/>
              <a:t>not</a:t>
            </a:r>
            <a:r>
              <a:rPr dirty="0"/>
              <a:t> account for all failure modes</a:t>
            </a:r>
          </a:p>
          <a:p>
            <a:r>
              <a:rPr dirty="0"/>
              <a:t>Last-minute changes to construction increased odds of failure</a:t>
            </a:r>
          </a:p>
          <a:p>
            <a:r>
              <a:rPr dirty="0"/>
              <a:t>Fixed before disaster could strike, but kept a secret for 20 years</a:t>
            </a:r>
          </a:p>
        </p:txBody>
      </p:sp>
      <p:pic>
        <p:nvPicPr>
          <p:cNvPr id="150"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781" y="3236799"/>
            <a:ext cx="14634219" cy="9756146"/>
          </a:xfrm>
          <a:prstGeom prst="rect">
            <a:avLst/>
          </a:prstGeom>
          <a:ln w="12700">
            <a:miter lim="400000"/>
          </a:ln>
        </p:spPr>
      </p:pic>
      <p:sp>
        <p:nvSpPr>
          <p:cNvPr id="151" name="“Citigroup Center” by Tdorante10, Wikimedia commons, CC BY-SA 4.0"/>
          <p:cNvSpPr txBox="1"/>
          <p:nvPr/>
        </p:nvSpPr>
        <p:spPr>
          <a:xfrm>
            <a:off x="12236277" y="13091153"/>
            <a:ext cx="979718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“Citigroup Center” by Tdorante10, Wikimedia commons, CC BY-SA 4.0</a:t>
            </a:r>
          </a:p>
        </p:txBody>
      </p:sp>
      <p:sp>
        <p:nvSpPr>
          <p:cNvPr id="9" name="TextBox 8">
            <a:extLst>
              <a:ext uri="{FF2B5EF4-FFF2-40B4-BE49-F238E27FC236}">
                <a16:creationId xmlns:a16="http://schemas.microsoft.com/office/drawing/2014/main" id="{CEB5B60A-36DF-4C6A-8E94-27A35199C600}"/>
              </a:ext>
            </a:extLst>
          </p:cNvPr>
          <p:cNvSpPr txBox="1"/>
          <p:nvPr/>
        </p:nvSpPr>
        <p:spPr>
          <a:xfrm>
            <a:off x="1679189" y="12739469"/>
            <a:ext cx="12220832"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hlinkClick r:id="rId4"/>
              </a:rPr>
              <a:t>https://en.wikipedia.org/wiki/Citicorp_Center_engineering_crisis</a:t>
            </a:r>
            <a:r>
              <a:rPr lang="en-US" sz="2000" dirty="0"/>
              <a:t> </a:t>
            </a:r>
          </a:p>
        </p:txBody>
      </p:sp>
      <p:sp>
        <p:nvSpPr>
          <p:cNvPr id="3" name="Title 2">
            <a:extLst>
              <a:ext uri="{FF2B5EF4-FFF2-40B4-BE49-F238E27FC236}">
                <a16:creationId xmlns:a16="http://schemas.microsoft.com/office/drawing/2014/main" id="{1CAADF21-1217-B44C-9BA3-D7B1B84D637F}"/>
              </a:ext>
            </a:extLst>
          </p:cNvPr>
          <p:cNvSpPr>
            <a:spLocks noGrp="1"/>
          </p:cNvSpPr>
          <p:nvPr>
            <p:ph type="title"/>
          </p:nvPr>
        </p:nvSpPr>
        <p:spPr>
          <a:xfrm>
            <a:off x="1206495" y="313910"/>
            <a:ext cx="21971005" cy="2324100"/>
          </a:xfrm>
        </p:spPr>
        <p:txBody>
          <a:bodyPr>
            <a:normAutofit/>
          </a:bodyPr>
          <a:lstStyle/>
          <a:p>
            <a:r>
              <a:rPr lang="en-US" sz="8400" dirty="0">
                <a:solidFill>
                  <a:srgbClr val="0070C0"/>
                </a:solidFill>
                <a:latin typeface="Verdana" panose="020B0604030504040204" pitchFamily="34" charset="0"/>
                <a:ea typeface="Verdana" panose="020B0604030504040204" pitchFamily="34" charset="0"/>
              </a:rPr>
              <a:t>Code of Ethics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xfrm>
            <a:off x="1206495" y="-767769"/>
            <a:ext cx="23177505" cy="4648200"/>
          </a:xfrm>
          <a:prstGeom prst="rect">
            <a:avLst/>
          </a:prstGeom>
        </p:spPr>
        <p:txBody>
          <a:bodyPr>
            <a:normAutofit/>
          </a:bodyPr>
          <a:lstStyle/>
          <a:p>
            <a:r>
              <a:rPr lang="en-US" sz="8400" dirty="0">
                <a:solidFill>
                  <a:srgbClr val="0070C0"/>
                </a:solidFill>
                <a:latin typeface="Verdana" panose="020B0604030504040204" pitchFamily="34" charset="0"/>
                <a:ea typeface="Verdana" panose="020B0604030504040204" pitchFamily="34" charset="0"/>
              </a:rPr>
              <a:t>Badly-engineered software can kill people</a:t>
            </a:r>
            <a:endParaRPr sz="8400" dirty="0">
              <a:solidFill>
                <a:srgbClr val="0070C0"/>
              </a:solidFill>
              <a:latin typeface="Verdana" panose="020B0604030504040204" pitchFamily="34" charset="0"/>
              <a:ea typeface="Verdana" panose="020B0604030504040204" pitchFamily="34" charset="0"/>
            </a:endParaRPr>
          </a:p>
        </p:txBody>
      </p:sp>
      <p:sp>
        <p:nvSpPr>
          <p:cNvPr id="157" name="Software Engineers: Therac-25 (1985-1987)"/>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Therac-25 (1985-1987)</a:t>
            </a:r>
          </a:p>
        </p:txBody>
      </p:sp>
      <p:sp>
        <p:nvSpPr>
          <p:cNvPr id="158" name="Bug in software caused 100x greater exposure to radiation than intended…"/>
          <p:cNvSpPr txBox="1">
            <a:spLocks noGrp="1"/>
          </p:cNvSpPr>
          <p:nvPr>
            <p:ph type="body" sz="half" idx="1"/>
          </p:nvPr>
        </p:nvSpPr>
        <p:spPr>
          <a:xfrm>
            <a:off x="725237" y="3970422"/>
            <a:ext cx="11817865" cy="8256012"/>
          </a:xfrm>
          <a:prstGeom prst="rect">
            <a:avLst/>
          </a:prstGeom>
        </p:spPr>
        <p:txBody>
          <a:bodyPr/>
          <a:lstStyle/>
          <a:p>
            <a:r>
              <a:rPr dirty="0"/>
              <a:t>Bug in software caused 100x greater exposure to radiation than intended</a:t>
            </a:r>
          </a:p>
          <a:p>
            <a:r>
              <a:rPr dirty="0"/>
              <a:t>At least 6 died</a:t>
            </a:r>
          </a:p>
          <a:p>
            <a:r>
              <a:rPr dirty="0"/>
              <a:t>Likely far more suffered: deaths occurred over a period of 2 years!</a:t>
            </a:r>
          </a:p>
          <a:p>
            <a:r>
              <a:rPr dirty="0"/>
              <a:t>Weak accountability in manufacturer’s organization</a:t>
            </a:r>
          </a:p>
        </p:txBody>
      </p:sp>
      <p:pic>
        <p:nvPicPr>
          <p:cNvPr id="15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0458" y="4401548"/>
            <a:ext cx="10735555" cy="7949924"/>
          </a:xfrm>
          <a:prstGeom prst="rect">
            <a:avLst/>
          </a:prstGeom>
          <a:ln w="12700">
            <a:miter lim="400000"/>
          </a:ln>
        </p:spPr>
      </p:pic>
      <p:sp>
        <p:nvSpPr>
          <p:cNvPr id="160" name="“Therac-25” by Catalina Márquez, Wikimedia commons, CC BY-SA 4.0"/>
          <p:cNvSpPr txBox="1"/>
          <p:nvPr/>
        </p:nvSpPr>
        <p:spPr>
          <a:xfrm>
            <a:off x="13606709" y="12509377"/>
            <a:ext cx="9763050"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“Therac-25” by Catalina Márquez, Wikimedia commons, CC BY-SA 4.0</a:t>
            </a:r>
          </a:p>
        </p:txBody>
      </p:sp>
      <p:sp>
        <p:nvSpPr>
          <p:cNvPr id="161" name="https://ethicsunwrapped.utexas.edu/case-study/therac-25"/>
          <p:cNvSpPr txBox="1"/>
          <p:nvPr/>
        </p:nvSpPr>
        <p:spPr>
          <a:xfrm>
            <a:off x="1206495" y="12644509"/>
            <a:ext cx="659475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4"/>
              </a:defRPr>
            </a:lvl1pPr>
          </a:lstStyle>
          <a:p>
            <a:pPr>
              <a:defRPr u="none"/>
            </a:pPr>
            <a:r>
              <a:rPr sz="2000" u="sng" dirty="0">
                <a:hlinkClick r:id="rId4"/>
              </a:rPr>
              <a:t>https://ethicsunwrapped.utexas.edu/case-study/therac-25</a:t>
            </a:r>
          </a:p>
        </p:txBody>
      </p:sp>
    </p:spTree>
    <p:extLst>
      <p:ext uri="{BB962C8B-B14F-4D97-AF65-F5344CB8AC3E}">
        <p14:creationId xmlns:p14="http://schemas.microsoft.com/office/powerpoint/2010/main" val="163790148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ode of Ethics"/>
          <p:cNvSpPr txBox="1">
            <a:spLocks noGrp="1"/>
          </p:cNvSpPr>
          <p:nvPr>
            <p:ph type="title"/>
          </p:nvPr>
        </p:nvSpPr>
        <p:spPr>
          <a:prstGeom prst="rect">
            <a:avLst/>
          </a:prstGeom>
        </p:spPr>
        <p:txBody>
          <a:bodyPr/>
          <a:lstStyle/>
          <a:p>
            <a:r>
              <a:t>Code of Ethics</a:t>
            </a:r>
          </a:p>
        </p:txBody>
      </p:sp>
      <p:sp>
        <p:nvSpPr>
          <p:cNvPr id="166" name="ACM’s Code of Ethics Software Engineers"/>
          <p:cNvSpPr txBox="1">
            <a:spLocks noGrp="1"/>
          </p:cNvSpPr>
          <p:nvPr>
            <p:ph type="body" idx="21"/>
          </p:nvPr>
        </p:nvSpPr>
        <p:spPr>
          <a:xfrm>
            <a:off x="1012316" y="898413"/>
            <a:ext cx="22473326" cy="124320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r>
              <a:rPr sz="8400" b="0" dirty="0">
                <a:solidFill>
                  <a:srgbClr val="0070C0"/>
                </a:solidFill>
                <a:latin typeface="Verdana" panose="020B0604030504040204" pitchFamily="34" charset="0"/>
                <a:ea typeface="Verdana" panose="020B0604030504040204" pitchFamily="34" charset="0"/>
              </a:rPr>
              <a:t>ACM’s Code of Ethics Software Engineers</a:t>
            </a:r>
          </a:p>
        </p:txBody>
      </p:sp>
      <p:sp>
        <p:nvSpPr>
          <p:cNvPr id="167" name="1. PUBLIC – Software engineers shall act consistently with the public interest.…"/>
          <p:cNvSpPr txBox="1">
            <a:spLocks noGrp="1"/>
          </p:cNvSpPr>
          <p:nvPr>
            <p:ph type="body" idx="1"/>
          </p:nvPr>
        </p:nvSpPr>
        <p:spPr>
          <a:prstGeom prst="rect">
            <a:avLst/>
          </a:prstGeom>
        </p:spPr>
        <p:txBody>
          <a:bodyPr>
            <a:normAutofit/>
          </a:bodyPr>
          <a:lstStyle/>
          <a:p>
            <a:pPr marL="0" indent="0" defTabSz="1560536">
              <a:spcBef>
                <a:spcPts val="2800"/>
              </a:spcBef>
              <a:buSzTx/>
              <a:buNone/>
              <a:defRPr sz="3072"/>
            </a:pPr>
            <a:r>
              <a:rPr sz="3200" dirty="0"/>
              <a:t>1. PUBLIC – Software engineers shall act consistently with the public interest.</a:t>
            </a:r>
          </a:p>
          <a:p>
            <a:pPr marL="0" indent="0" defTabSz="1560536">
              <a:spcBef>
                <a:spcPts val="2800"/>
              </a:spcBef>
              <a:buSzTx/>
              <a:buNone/>
              <a:defRPr sz="3072"/>
            </a:pPr>
            <a:r>
              <a:rPr sz="3200" dirty="0"/>
              <a:t>2. CLIENT AND EMPLOYER – Software engineers shall act in a manner that is in the best interests of their client and employer consistent with the public interest.</a:t>
            </a:r>
          </a:p>
          <a:p>
            <a:pPr marL="0" indent="0" defTabSz="1560536">
              <a:spcBef>
                <a:spcPts val="2800"/>
              </a:spcBef>
              <a:buSzTx/>
              <a:buNone/>
              <a:defRPr sz="3072"/>
            </a:pPr>
            <a:r>
              <a:rPr sz="3200" dirty="0"/>
              <a:t>3. PRODUCT – Software engineers shall ensure that their products and related modifications meet the highest professional standards possible.</a:t>
            </a:r>
          </a:p>
          <a:p>
            <a:pPr marL="0" indent="0" defTabSz="1560536">
              <a:spcBef>
                <a:spcPts val="2800"/>
              </a:spcBef>
              <a:buSzTx/>
              <a:buNone/>
              <a:defRPr sz="3072"/>
            </a:pPr>
            <a:r>
              <a:rPr sz="3200" dirty="0"/>
              <a:t>4. JUDGMENT – Software engineers shall maintain integrity and independence in their professional judgment.</a:t>
            </a:r>
          </a:p>
          <a:p>
            <a:pPr marL="0" indent="0" defTabSz="1560536">
              <a:spcBef>
                <a:spcPts val="2800"/>
              </a:spcBef>
              <a:buSzTx/>
              <a:buNone/>
              <a:defRPr sz="3072"/>
            </a:pPr>
            <a:r>
              <a:rPr sz="3200" dirty="0"/>
              <a:t>5. MANAGEMENT – Software engineering managers and leaders shall subscribe to and promote an ethical approach to the management of software development and maintenance.</a:t>
            </a:r>
          </a:p>
          <a:p>
            <a:pPr marL="0" indent="0" defTabSz="1560536">
              <a:spcBef>
                <a:spcPts val="2800"/>
              </a:spcBef>
              <a:buSzTx/>
              <a:buNone/>
              <a:defRPr sz="3072"/>
            </a:pPr>
            <a:r>
              <a:rPr sz="3200" dirty="0"/>
              <a:t>6. PROFESSION – Software engineers shall advance the integrity and reputation of the profession consistent with the public interest.</a:t>
            </a:r>
          </a:p>
          <a:p>
            <a:pPr marL="0" indent="0" defTabSz="1560536">
              <a:spcBef>
                <a:spcPts val="2800"/>
              </a:spcBef>
              <a:buSzTx/>
              <a:buNone/>
              <a:defRPr sz="3072"/>
            </a:pPr>
            <a:r>
              <a:rPr sz="3200" dirty="0"/>
              <a:t>7. COLLEAGUES – Software engineers shall be fair to and supportive of their colleagues.</a:t>
            </a:r>
          </a:p>
          <a:p>
            <a:pPr marL="0" indent="0" defTabSz="1560536">
              <a:spcBef>
                <a:spcPts val="2800"/>
              </a:spcBef>
              <a:buSzTx/>
              <a:buNone/>
              <a:defRPr sz="3072"/>
            </a:pPr>
            <a:r>
              <a:rPr sz="3200" dirty="0"/>
              <a:t>8. SELF – Software engineers shall participate in lifelong learning regarding the practice of their profession and shall promote an ethical approach to the practice of the profession.</a:t>
            </a:r>
          </a:p>
        </p:txBody>
      </p:sp>
      <p:sp>
        <p:nvSpPr>
          <p:cNvPr id="173" name="1. PUBLIC – Software engineers shall act consistently with the public interest."/>
          <p:cNvSpPr txBox="1"/>
          <p:nvPr/>
        </p:nvSpPr>
        <p:spPr>
          <a:xfrm>
            <a:off x="1384527" y="5314354"/>
            <a:ext cx="21226578" cy="2033149"/>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r>
              <a:rPr dirty="0"/>
              <a:t>1. PUBLIC – Software engineers shall act consistently with the public interest.</a:t>
            </a:r>
          </a:p>
        </p:txBody>
      </p:sp>
      <p:sp>
        <p:nvSpPr>
          <p:cNvPr id="168" name="https://ethics.acm.org/code-of-ethics/software-engineering-code/"/>
          <p:cNvSpPr txBox="1"/>
          <p:nvPr/>
        </p:nvSpPr>
        <p:spPr>
          <a:xfrm>
            <a:off x="7696929" y="12637021"/>
            <a:ext cx="7391447"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3"/>
              </a:defRPr>
            </a:lvl1pPr>
          </a:lstStyle>
          <a:p>
            <a:pPr>
              <a:defRPr u="none"/>
            </a:pPr>
            <a:r>
              <a:rPr sz="2000" u="sng" dirty="0">
                <a:hlinkClick r:id="rId3"/>
              </a:rPr>
              <a:t>https://ethics.acm.org/code-of-ethics/software-engineering-code/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3"/>
                                        </p:tgtEl>
                                        <p:attrNameLst>
                                          <p:attrName>style.visibility</p:attrName>
                                        </p:attrNameLst>
                                      </p:cBhvr>
                                      <p:to>
                                        <p:strVal val="visible"/>
                                      </p:to>
                                    </p:set>
                                  </p:childTnLst>
                                </p:cTn>
                              </p:par>
                            </p:childTnLst>
                          </p:cTn>
                        </p:par>
                        <p:par>
                          <p:cTn id="7" fill="hold">
                            <p:stCondLst>
                              <p:cond delay="0"/>
                            </p:stCondLst>
                            <p:childTnLst>
                              <p:par>
                                <p:cTn id="8" presetID="9" presetClass="emph" fill="hold" grpId="0" nodeType="afterEffect">
                                  <p:stCondLst>
                                    <p:cond delay="0"/>
                                  </p:stCondLst>
                                  <p:childTnLst>
                                    <p:set>
                                      <p:cBhvr>
                                        <p:cTn id="9" dur="indefinite" fill="hold"/>
                                        <p:tgtEl>
                                          <p:spTgt spid="167"/>
                                        </p:tgtEl>
                                        <p:attrNameLst>
                                          <p:attrName>style.opacity</p:attrName>
                                        </p:attrNameLst>
                                      </p:cBhvr>
                                      <p:to>
                                        <p:strVal val="0.50"/>
                                      </p:to>
                                    </p:set>
                                    <p:animEffect filter="image" prLst="opacity: 0.50; ">
                                      <p:cBhvr>
                                        <p:cTn id="10" dur="indefinite" fill="hold"/>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advAuto="0"/>
      <p:bldP spid="173"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Google Shape;78;p3"/>
          <p:cNvSpPr txBox="1">
            <a:spLocks noGrp="1"/>
          </p:cNvSpPr>
          <p:nvPr>
            <p:ph type="title"/>
          </p:nvPr>
        </p:nvSpPr>
        <p:spPr>
          <a:prstGeom prst="rect">
            <a:avLst/>
          </a:prstGeom>
        </p:spPr>
        <p:txBody>
          <a:bodyPr/>
          <a:lstStyle/>
          <a:p>
            <a:r>
              <a:t>Equity and Software</a:t>
            </a:r>
          </a:p>
        </p:txBody>
      </p:sp>
      <p:sp>
        <p:nvSpPr>
          <p:cNvPr id="51" name="Google Shape;79;p3"/>
          <p:cNvSpPr txBox="1">
            <a:spLocks noGrp="1"/>
          </p:cNvSpPr>
          <p:nvPr>
            <p:ph type="body" idx="1"/>
          </p:nvPr>
        </p:nvSpPr>
        <p:spPr>
          <a:prstGeom prst="rect">
            <a:avLst/>
          </a:prstGeom>
        </p:spPr>
        <p:txBody>
          <a:bodyPr/>
          <a:lstStyle/>
          <a:p>
            <a:pPr algn="r">
              <a:lnSpc>
                <a:spcPct val="100000"/>
              </a:lnSpc>
              <a:defRPr sz="5900" i="1"/>
            </a:pPr>
            <a:r>
              <a:t>As new as software engineering is, </a:t>
            </a:r>
          </a:p>
          <a:p>
            <a:pPr algn="r">
              <a:lnSpc>
                <a:spcPct val="100000"/>
              </a:lnSpc>
              <a:defRPr sz="5900" i="1"/>
            </a:pPr>
            <a:r>
              <a:t>we’re newer still at understanding its impact on underrepresented people and diverse societies </a:t>
            </a:r>
          </a:p>
          <a:p>
            <a:pPr algn="r">
              <a:lnSpc>
                <a:spcPct val="100000"/>
              </a:lnSpc>
              <a:defRPr sz="5900" i="1"/>
            </a:pPr>
            <a:r>
              <a:t>We must recognize imbalance of power between those who make development decisions that impact the world </a:t>
            </a:r>
          </a:p>
          <a:p>
            <a:pPr algn="r">
              <a:lnSpc>
                <a:spcPct val="100000"/>
              </a:lnSpc>
              <a:defRPr sz="5900" i="1"/>
            </a:pPr>
            <a:r>
              <a:t>and those who simply must accept and live with those decisions that sometimes disadvantage already marginalized communities globally </a:t>
            </a:r>
          </a:p>
        </p:txBody>
      </p:sp>
      <p:sp>
        <p:nvSpPr>
          <p:cNvPr id="52"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53" name="Google Shape;89;p4"/>
          <p:cNvSpPr txBox="1"/>
          <p:nvPr/>
        </p:nvSpPr>
        <p:spPr>
          <a:xfrm>
            <a:off x="487088" y="13052275"/>
            <a:ext cx="22808955" cy="485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Google Shape;85;p4"/>
          <p:cNvSpPr txBox="1">
            <a:spLocks noGrp="1"/>
          </p:cNvSpPr>
          <p:nvPr>
            <p:ph type="title"/>
          </p:nvPr>
        </p:nvSpPr>
        <p:spPr>
          <a:prstGeom prst="rect">
            <a:avLst/>
          </a:prstGeom>
        </p:spPr>
        <p:txBody>
          <a:bodyPr/>
          <a:lstStyle/>
          <a:p>
            <a:r>
              <a:t>Recognize inequities in your software</a:t>
            </a:r>
          </a:p>
        </p:txBody>
      </p:sp>
      <p:sp>
        <p:nvSpPr>
          <p:cNvPr id="58" name="One mark of an exceptional engineer is the ability to understand how products can advantage and disadvantage different groups of human beings…"/>
          <p:cNvSpPr txBox="1">
            <a:spLocks noGrp="1"/>
          </p:cNvSpPr>
          <p:nvPr>
            <p:ph type="body" idx="1"/>
          </p:nvPr>
        </p:nvSpPr>
        <p:spPr>
          <a:xfrm>
            <a:off x="7633049" y="1886743"/>
            <a:ext cx="16430820" cy="11035111"/>
          </a:xfrm>
          <a:prstGeom prst="rect">
            <a:avLst/>
          </a:prstGeom>
        </p:spPr>
        <p:txBody>
          <a:bodyPr/>
          <a:lstStyle/>
          <a:p>
            <a:pPr marL="469900" indent="-300876" algn="r" defTabSz="914400">
              <a:lnSpc>
                <a:spcPct val="100000"/>
              </a:lnSpc>
              <a:spcBef>
                <a:spcPts val="0"/>
              </a:spcBef>
              <a:defRPr sz="4800"/>
            </a:pPr>
            <a:r>
              <a:rPr i="1" dirty="0"/>
              <a:t>One mark of an exceptional engineer is the ability to understand how products can advantage and disadvantage different groups of human beings</a:t>
            </a:r>
          </a:p>
          <a:p>
            <a:pPr marL="469900" indent="-300876" algn="r" defTabSz="914400">
              <a:lnSpc>
                <a:spcPct val="100000"/>
              </a:lnSpc>
              <a:spcBef>
                <a:spcPts val="0"/>
              </a:spcBef>
              <a:defRPr sz="4800" i="1"/>
            </a:pPr>
            <a:endParaRPr i="1" dirty="0"/>
          </a:p>
          <a:p>
            <a:pPr marL="469900" indent="-300876" algn="r" defTabSz="914400">
              <a:lnSpc>
                <a:spcPct val="100000"/>
              </a:lnSpc>
              <a:spcBef>
                <a:spcPts val="0"/>
              </a:spcBef>
              <a:defRPr sz="4800" i="1"/>
            </a:pPr>
            <a:r>
              <a:rPr dirty="0"/>
              <a:t>Engineers are expected to have technical aptitude, but they should also have the discernment to know when to build something and when not to</a:t>
            </a:r>
          </a:p>
          <a:p>
            <a:pPr marL="469900" indent="-300876" algn="r" defTabSz="914400">
              <a:lnSpc>
                <a:spcPct val="100000"/>
              </a:lnSpc>
              <a:spcBef>
                <a:spcPts val="0"/>
              </a:spcBef>
              <a:defRPr sz="4800"/>
            </a:pPr>
            <a:endParaRPr dirty="0"/>
          </a:p>
          <a:p>
            <a:pPr algn="r" defTabSz="914400">
              <a:lnSpc>
                <a:spcPct val="100000"/>
              </a:lnSpc>
              <a:spcBef>
                <a:spcPts val="0"/>
              </a:spcBef>
              <a:defRPr sz="3300" b="1"/>
            </a:pPr>
            <a:r>
              <a:rPr dirty="0" err="1"/>
              <a:t>Demma</a:t>
            </a:r>
            <a:r>
              <a:rPr dirty="0"/>
              <a:t> Rodriguez</a:t>
            </a:r>
            <a:br>
              <a:rPr dirty="0"/>
            </a:br>
            <a:r>
              <a:rPr dirty="0"/>
              <a:t>Head of Equity Engineering</a:t>
            </a:r>
          </a:p>
          <a:p>
            <a:pPr algn="r" defTabSz="914400">
              <a:lnSpc>
                <a:spcPct val="100000"/>
              </a:lnSpc>
              <a:spcBef>
                <a:spcPts val="0"/>
              </a:spcBef>
              <a:defRPr sz="3300" b="1"/>
            </a:pPr>
            <a:r>
              <a:rPr dirty="0"/>
              <a:t>Google</a:t>
            </a:r>
          </a:p>
        </p:txBody>
      </p:sp>
      <p:sp>
        <p:nvSpPr>
          <p:cNvPr id="59"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pic>
        <p:nvPicPr>
          <p:cNvPr id="60" name="Google Shape;86;p4" descr="Google Shape;86;p4"/>
          <p:cNvPicPr>
            <a:picLocks noChangeAspect="1"/>
          </p:cNvPicPr>
          <p:nvPr/>
        </p:nvPicPr>
        <p:blipFill>
          <a:blip r:embed="rId3"/>
          <a:stretch>
            <a:fillRect/>
          </a:stretch>
        </p:blipFill>
        <p:spPr>
          <a:xfrm>
            <a:off x="650023" y="2217951"/>
            <a:ext cx="6949239" cy="6949238"/>
          </a:xfrm>
          <a:prstGeom prst="rect">
            <a:avLst/>
          </a:prstGeom>
          <a:ln w="12700">
            <a:miter lim="400000"/>
          </a:ln>
        </p:spPr>
      </p:pic>
      <p:sp>
        <p:nvSpPr>
          <p:cNvPr id="61" name="Google Shape;89;p4"/>
          <p:cNvSpPr txBox="1"/>
          <p:nvPr/>
        </p:nvSpPr>
        <p:spPr>
          <a:xfrm>
            <a:off x="487088" y="13052275"/>
            <a:ext cx="22808955" cy="485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Google Shape;85;p4"/>
          <p:cNvSpPr txBox="1">
            <a:spLocks noGrp="1"/>
          </p:cNvSpPr>
          <p:nvPr>
            <p:ph type="title"/>
          </p:nvPr>
        </p:nvSpPr>
        <p:spPr>
          <a:prstGeom prst="rect">
            <a:avLst/>
          </a:prstGeom>
        </p:spPr>
        <p:txBody>
          <a:bodyPr/>
          <a:lstStyle/>
          <a:p>
            <a:r>
              <a:t>Recognize inequities in your software</a:t>
            </a:r>
          </a:p>
        </p:txBody>
      </p:sp>
      <p:sp>
        <p:nvSpPr>
          <p:cNvPr id="66" name="Good engineers understand how products can be weaponized to create harms in certain groups…"/>
          <p:cNvSpPr txBox="1">
            <a:spLocks noGrp="1"/>
          </p:cNvSpPr>
          <p:nvPr>
            <p:ph type="body" idx="1"/>
          </p:nvPr>
        </p:nvSpPr>
        <p:spPr>
          <a:prstGeom prst="rect">
            <a:avLst/>
          </a:prstGeom>
        </p:spPr>
        <p:txBody>
          <a:bodyPr/>
          <a:lstStyle/>
          <a:p>
            <a:pPr lvl="1"/>
            <a:r>
              <a:t>Good engineers understand how products can be weaponized to create harms in certain groups</a:t>
            </a:r>
          </a:p>
          <a:p>
            <a:pPr lvl="1"/>
            <a:r>
              <a:t>Microsoft failed with a chatbot that picked up the behavior people used…</a:t>
            </a:r>
          </a:p>
          <a:p>
            <a:pPr lvl="1"/>
            <a:r>
              <a:t>…they taught Tay to use offensive and racist language attacking jews</a:t>
            </a:r>
          </a:p>
          <a:p>
            <a:endParaRPr/>
          </a:p>
        </p:txBody>
      </p:sp>
      <p:sp>
        <p:nvSpPr>
          <p:cNvPr id="67"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pic>
        <p:nvPicPr>
          <p:cNvPr id="68" name="Google Shape;95;g15e7e72aa08_0_18" descr="Google Shape;95;g15e7e72aa08_0_18"/>
          <p:cNvPicPr>
            <a:picLocks noChangeAspect="1"/>
          </p:cNvPicPr>
          <p:nvPr/>
        </p:nvPicPr>
        <p:blipFill>
          <a:blip r:embed="rId3"/>
          <a:srcRect t="26540" b="17051"/>
          <a:stretch>
            <a:fillRect/>
          </a:stretch>
        </p:blipFill>
        <p:spPr>
          <a:xfrm>
            <a:off x="593557" y="5550467"/>
            <a:ext cx="23196885" cy="816553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409</TotalTime>
  <Words>3853</Words>
  <Application>Microsoft Office PowerPoint</Application>
  <PresentationFormat>Custom</PresentationFormat>
  <Paragraphs>198</Paragraphs>
  <Slides>27</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Helvetica</vt:lpstr>
      <vt:lpstr>Helvetica Neue</vt:lpstr>
      <vt:lpstr>Verdana</vt:lpstr>
      <vt:lpstr>21_BasicWhite</vt:lpstr>
      <vt:lpstr>CS 4530 Fundamentals of Software Engineering  Module 18: Engineering Software for Equity</vt:lpstr>
      <vt:lpstr>Learning Goals</vt:lpstr>
      <vt:lpstr>Code of Ethics</vt:lpstr>
      <vt:lpstr>Code of Ethics</vt:lpstr>
      <vt:lpstr>Badly-engineered software can kill people</vt:lpstr>
      <vt:lpstr>Code of Ethics</vt:lpstr>
      <vt:lpstr>Equity and Software</vt:lpstr>
      <vt:lpstr>Recognize inequities in your software</vt:lpstr>
      <vt:lpstr>Recognize inequities in your software</vt:lpstr>
      <vt:lpstr>Recognize inequities in your software</vt:lpstr>
      <vt:lpstr>Algorithmic sentencing discriminates</vt:lpstr>
      <vt:lpstr>Algorithmic bias discriminates</vt:lpstr>
      <vt:lpstr>Training AI systems impacts climate</vt:lpstr>
      <vt:lpstr>UIs discriminate against differently-abled</vt:lpstr>
      <vt:lpstr>Software evades regulation</vt:lpstr>
      <vt:lpstr>Bias is the Default</vt:lpstr>
      <vt:lpstr>Reflecting on these examples</vt:lpstr>
      <vt:lpstr>More than don’t be evil</vt:lpstr>
      <vt:lpstr>How to mitigate harms in software?</vt:lpstr>
      <vt:lpstr>How to write software for people that mitigates harm</vt:lpstr>
      <vt:lpstr>PowerPoint Presentation</vt:lpstr>
      <vt:lpstr>PowerPoint Presentation</vt:lpstr>
      <vt:lpstr>PowerPoint Presentation</vt:lpstr>
      <vt:lpstr>PowerPoint Presentation</vt:lpstr>
      <vt:lpstr>Where does this leave us?</vt:lpstr>
      <vt:lpstr>Learning Goals</vt:lpstr>
      <vt:lpstr>Exercise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18: Engineering Software for Equity</dc:title>
  <cp:lastModifiedBy>Bhutta, Adeel</cp:lastModifiedBy>
  <cp:revision>6</cp:revision>
  <dcterms:modified xsi:type="dcterms:W3CDTF">2023-04-05T09:40:22Z</dcterms:modified>
</cp:coreProperties>
</file>